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69" r:id="rId6"/>
    <p:sldId id="423" r:id="rId7"/>
    <p:sldId id="440" r:id="rId8"/>
    <p:sldId id="390" r:id="rId9"/>
    <p:sldId id="436" r:id="rId10"/>
    <p:sldId id="432" r:id="rId11"/>
    <p:sldId id="424" r:id="rId12"/>
    <p:sldId id="430" r:id="rId13"/>
    <p:sldId id="437" r:id="rId14"/>
    <p:sldId id="399" r:id="rId15"/>
    <p:sldId id="441" r:id="rId16"/>
    <p:sldId id="410" r:id="rId17"/>
    <p:sldId id="425" r:id="rId18"/>
    <p:sldId id="265" r:id="rId19"/>
    <p:sldId id="403" r:id="rId20"/>
    <p:sldId id="405" r:id="rId21"/>
    <p:sldId id="447" r:id="rId22"/>
    <p:sldId id="431" r:id="rId23"/>
    <p:sldId id="445" r:id="rId24"/>
    <p:sldId id="442" r:id="rId25"/>
    <p:sldId id="400" r:id="rId26"/>
    <p:sldId id="446" r:id="rId27"/>
    <p:sldId id="444" r:id="rId28"/>
    <p:sldId id="448" r:id="rId29"/>
    <p:sldId id="449" r:id="rId30"/>
    <p:sldId id="443" r:id="rId31"/>
    <p:sldId id="450" r:id="rId32"/>
    <p:sldId id="433" r:id="rId33"/>
    <p:sldId id="263" r:id="rId34"/>
    <p:sldId id="434" r:id="rId35"/>
    <p:sldId id="435" r:id="rId36"/>
    <p:sldId id="451" r:id="rId37"/>
    <p:sldId id="395"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rja Käger" initials="MK" lastIdx="50" clrIdx="0">
    <p:extLst>
      <p:ext uri="{19B8F6BF-5375-455C-9EA6-DF929625EA0E}">
        <p15:presenceInfo xmlns:p15="http://schemas.microsoft.com/office/powerpoint/2012/main" userId="Maarja Käger" providerId="None"/>
      </p:ext>
    </p:extLst>
  </p:cmAuthor>
  <p:cmAuthor id="2" name="merle.tambur@gmail.com" initials="me" lastIdx="1" clrIdx="1">
    <p:extLst>
      <p:ext uri="{19B8F6BF-5375-455C-9EA6-DF929625EA0E}">
        <p15:presenceInfo xmlns:p15="http://schemas.microsoft.com/office/powerpoint/2012/main" userId="S::merle.tambur_gmail.com#ext#@balticstudies.onmicrosoft.com::8f077b30-1da6-4036-9cc4-5878703db5d1" providerId="AD"/>
      </p:ext>
    </p:extLst>
  </p:cmAuthor>
  <p:cmAuthor id="3" name="Maarja Käger" initials="MK [2]" lastIdx="3" clrIdx="2">
    <p:extLst>
      <p:ext uri="{19B8F6BF-5375-455C-9EA6-DF929625EA0E}">
        <p15:presenceInfo xmlns:p15="http://schemas.microsoft.com/office/powerpoint/2012/main" userId="S::maarja@ibs.ee::6e174316-f5f2-4e22-a58a-8940fdb7221b" providerId="AD"/>
      </p:ext>
    </p:extLst>
  </p:cmAuthor>
  <p:cmAuthor id="4" name="Merle Tambur" initials="MT" lastIdx="1" clrIdx="3">
    <p:extLst>
      <p:ext uri="{19B8F6BF-5375-455C-9EA6-DF929625EA0E}">
        <p15:presenceInfo xmlns:p15="http://schemas.microsoft.com/office/powerpoint/2012/main" userId="cd5bb6b26e2c627e" providerId="Windows Live"/>
      </p:ext>
    </p:extLst>
  </p:cmAuthor>
  <p:cmAuthor id="5" name="Tauno Õunapuu" initials="TÕ" lastIdx="1" clrIdx="4">
    <p:extLst>
      <p:ext uri="{19B8F6BF-5375-455C-9EA6-DF929625EA0E}">
        <p15:presenceInfo xmlns:p15="http://schemas.microsoft.com/office/powerpoint/2012/main" userId="Tauno Õunapu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E699"/>
    <a:srgbClr val="FAE0CE"/>
    <a:srgbClr val="FFC000"/>
    <a:srgbClr val="FFD966"/>
    <a:srgbClr val="AAC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4B913-C2BA-4957-8866-0D1C099D11EF}" v="1" dt="2021-01-11T13:12:53.681"/>
    <p1510:client id="{95DE5A45-D7EA-7DC9-01E5-AA9E9D33E3E3}" v="29" dt="2021-01-11T13:12:22.772"/>
    <p1510:client id="{D5188831-8E31-4B86-ACBF-1B4342E81B99}" v="10" dt="2021-01-12T08:03:27.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5510" autoAdjust="0"/>
  </p:normalViewPr>
  <p:slideViewPr>
    <p:cSldViewPr snapToGrid="0">
      <p:cViewPr varScale="1">
        <p:scale>
          <a:sx n="68" d="100"/>
          <a:sy n="68" d="100"/>
        </p:scale>
        <p:origin x="28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B2792-C3B4-4EA1-A42F-2B32AAD280AB}" type="doc">
      <dgm:prSet loTypeId="urn:microsoft.com/office/officeart/2005/8/layout/chevron1" loCatId="process" qsTypeId="urn:microsoft.com/office/officeart/2005/8/quickstyle/simple1" qsCatId="simple" csTypeId="urn:microsoft.com/office/officeart/2005/8/colors/accent1_2" csCatId="accent1" phldr="1"/>
      <dgm:spPr/>
    </dgm:pt>
    <dgm:pt modelId="{B80B5AB3-B4F3-4967-8614-DBAA66A69012}">
      <dgm:prSet phldrT="[Text]" custT="1"/>
      <dgm:spPr/>
      <dgm:t>
        <a:bodyPr/>
        <a:lstStyle/>
        <a:p>
          <a:r>
            <a:rPr lang="et-EE" sz="2400"/>
            <a:t>Dokumendid, stat. andmed</a:t>
          </a:r>
        </a:p>
      </dgm:t>
    </dgm:pt>
    <dgm:pt modelId="{26930BCF-C389-462C-9563-5261749FA9BA}" type="parTrans" cxnId="{89222638-E15A-4398-AFD6-D848B8FB4E5E}">
      <dgm:prSet/>
      <dgm:spPr/>
      <dgm:t>
        <a:bodyPr/>
        <a:lstStyle/>
        <a:p>
          <a:endParaRPr lang="et-EE" sz="2400"/>
        </a:p>
      </dgm:t>
    </dgm:pt>
    <dgm:pt modelId="{AEA2087D-53E2-4D39-A08C-215D24691436}" type="sibTrans" cxnId="{89222638-E15A-4398-AFD6-D848B8FB4E5E}">
      <dgm:prSet/>
      <dgm:spPr/>
      <dgm:t>
        <a:bodyPr/>
        <a:lstStyle/>
        <a:p>
          <a:endParaRPr lang="et-EE" sz="2400"/>
        </a:p>
      </dgm:t>
    </dgm:pt>
    <dgm:pt modelId="{64B95B29-871B-4312-ACC0-5E4B4B0C85C0}">
      <dgm:prSet phldrT="[Text]" custT="1"/>
      <dgm:spPr/>
      <dgm:t>
        <a:bodyPr/>
        <a:lstStyle/>
        <a:p>
          <a:r>
            <a:rPr lang="et-EE" sz="2400"/>
            <a:t>Intervjuud: SoM, KOV, KP</a:t>
          </a:r>
        </a:p>
      </dgm:t>
    </dgm:pt>
    <dgm:pt modelId="{5AAF8691-5EBE-4CA7-A859-7D082E213818}" type="parTrans" cxnId="{DD90AC91-2705-4766-BB83-D786D5E614F5}">
      <dgm:prSet/>
      <dgm:spPr/>
      <dgm:t>
        <a:bodyPr/>
        <a:lstStyle/>
        <a:p>
          <a:endParaRPr lang="et-EE" sz="2400"/>
        </a:p>
      </dgm:t>
    </dgm:pt>
    <dgm:pt modelId="{06B3821D-343F-4750-8695-EF340099ADC4}" type="sibTrans" cxnId="{DD90AC91-2705-4766-BB83-D786D5E614F5}">
      <dgm:prSet/>
      <dgm:spPr/>
      <dgm:t>
        <a:bodyPr/>
        <a:lstStyle/>
        <a:p>
          <a:endParaRPr lang="et-EE" sz="2400"/>
        </a:p>
      </dgm:t>
    </dgm:pt>
    <dgm:pt modelId="{8553371C-1DFB-4C64-9711-F66A78FA7ECB}">
      <dgm:prSet phldrT="[Text]" custT="1"/>
      <dgm:spPr/>
      <dgm:t>
        <a:bodyPr/>
        <a:lstStyle/>
        <a:p>
          <a:r>
            <a:rPr lang="et-EE" sz="2400"/>
            <a:t>Fookus-grupid: KOV, KP</a:t>
          </a:r>
        </a:p>
      </dgm:t>
    </dgm:pt>
    <dgm:pt modelId="{3ECF3418-2EAB-421D-B1CA-E15ACA6D8FCF}" type="parTrans" cxnId="{6CC44769-A5F1-48CC-B210-4125B33B1BC9}">
      <dgm:prSet/>
      <dgm:spPr/>
      <dgm:t>
        <a:bodyPr/>
        <a:lstStyle/>
        <a:p>
          <a:endParaRPr lang="et-EE" sz="2400"/>
        </a:p>
      </dgm:t>
    </dgm:pt>
    <dgm:pt modelId="{FEA89D28-1EA3-4F74-B9B0-056DCD0422F2}" type="sibTrans" cxnId="{6CC44769-A5F1-48CC-B210-4125B33B1BC9}">
      <dgm:prSet/>
      <dgm:spPr/>
      <dgm:t>
        <a:bodyPr/>
        <a:lstStyle/>
        <a:p>
          <a:endParaRPr lang="et-EE" sz="2400"/>
        </a:p>
      </dgm:t>
    </dgm:pt>
    <dgm:pt modelId="{F093B57D-2D75-442A-B36D-0AE1CAB4C89E}" type="pres">
      <dgm:prSet presAssocID="{15AB2792-C3B4-4EA1-A42F-2B32AAD280AB}" presName="Name0" presStyleCnt="0">
        <dgm:presLayoutVars>
          <dgm:dir/>
          <dgm:animLvl val="lvl"/>
          <dgm:resizeHandles val="exact"/>
        </dgm:presLayoutVars>
      </dgm:prSet>
      <dgm:spPr/>
    </dgm:pt>
    <dgm:pt modelId="{B3C69370-3C94-4A76-ACD4-8375C9307C4E}" type="pres">
      <dgm:prSet presAssocID="{B80B5AB3-B4F3-4967-8614-DBAA66A69012}" presName="parTxOnly" presStyleLbl="node1" presStyleIdx="0" presStyleCnt="3">
        <dgm:presLayoutVars>
          <dgm:chMax val="0"/>
          <dgm:chPref val="0"/>
          <dgm:bulletEnabled val="1"/>
        </dgm:presLayoutVars>
      </dgm:prSet>
      <dgm:spPr/>
    </dgm:pt>
    <dgm:pt modelId="{949653ED-6D88-410A-A4DE-A61842B776A4}" type="pres">
      <dgm:prSet presAssocID="{AEA2087D-53E2-4D39-A08C-215D24691436}" presName="parTxOnlySpace" presStyleCnt="0"/>
      <dgm:spPr/>
    </dgm:pt>
    <dgm:pt modelId="{0E355F09-B410-4385-9AF7-66F9F8E69876}" type="pres">
      <dgm:prSet presAssocID="{64B95B29-871B-4312-ACC0-5E4B4B0C85C0}" presName="parTxOnly" presStyleLbl="node1" presStyleIdx="1" presStyleCnt="3">
        <dgm:presLayoutVars>
          <dgm:chMax val="0"/>
          <dgm:chPref val="0"/>
          <dgm:bulletEnabled val="1"/>
        </dgm:presLayoutVars>
      </dgm:prSet>
      <dgm:spPr/>
    </dgm:pt>
    <dgm:pt modelId="{BEE15E05-4599-44C7-95C9-70AA0843AAE8}" type="pres">
      <dgm:prSet presAssocID="{06B3821D-343F-4750-8695-EF340099ADC4}" presName="parTxOnlySpace" presStyleCnt="0"/>
      <dgm:spPr/>
    </dgm:pt>
    <dgm:pt modelId="{B807029E-EF28-4EB7-8DFA-277967015C33}" type="pres">
      <dgm:prSet presAssocID="{8553371C-1DFB-4C64-9711-F66A78FA7ECB}" presName="parTxOnly" presStyleLbl="node1" presStyleIdx="2" presStyleCnt="3">
        <dgm:presLayoutVars>
          <dgm:chMax val="0"/>
          <dgm:chPref val="0"/>
          <dgm:bulletEnabled val="1"/>
        </dgm:presLayoutVars>
      </dgm:prSet>
      <dgm:spPr/>
    </dgm:pt>
  </dgm:ptLst>
  <dgm:cxnLst>
    <dgm:cxn modelId="{89222638-E15A-4398-AFD6-D848B8FB4E5E}" srcId="{15AB2792-C3B4-4EA1-A42F-2B32AAD280AB}" destId="{B80B5AB3-B4F3-4967-8614-DBAA66A69012}" srcOrd="0" destOrd="0" parTransId="{26930BCF-C389-462C-9563-5261749FA9BA}" sibTransId="{AEA2087D-53E2-4D39-A08C-215D24691436}"/>
    <dgm:cxn modelId="{BF701053-F85C-4F5C-BAF1-D1A51BBFA7F3}" type="presOf" srcId="{8553371C-1DFB-4C64-9711-F66A78FA7ECB}" destId="{B807029E-EF28-4EB7-8DFA-277967015C33}" srcOrd="0" destOrd="0" presId="urn:microsoft.com/office/officeart/2005/8/layout/chevron1"/>
    <dgm:cxn modelId="{EC69D05C-E5D8-47AA-B4BB-DEDECD6FF0F3}" type="presOf" srcId="{64B95B29-871B-4312-ACC0-5E4B4B0C85C0}" destId="{0E355F09-B410-4385-9AF7-66F9F8E69876}" srcOrd="0" destOrd="0" presId="urn:microsoft.com/office/officeart/2005/8/layout/chevron1"/>
    <dgm:cxn modelId="{6CC44769-A5F1-48CC-B210-4125B33B1BC9}" srcId="{15AB2792-C3B4-4EA1-A42F-2B32AAD280AB}" destId="{8553371C-1DFB-4C64-9711-F66A78FA7ECB}" srcOrd="2" destOrd="0" parTransId="{3ECF3418-2EAB-421D-B1CA-E15ACA6D8FCF}" sibTransId="{FEA89D28-1EA3-4F74-B9B0-056DCD0422F2}"/>
    <dgm:cxn modelId="{2F417972-F12D-4C82-836A-9873D2535064}" type="presOf" srcId="{B80B5AB3-B4F3-4967-8614-DBAA66A69012}" destId="{B3C69370-3C94-4A76-ACD4-8375C9307C4E}" srcOrd="0" destOrd="0" presId="urn:microsoft.com/office/officeart/2005/8/layout/chevron1"/>
    <dgm:cxn modelId="{DD90AC91-2705-4766-BB83-D786D5E614F5}" srcId="{15AB2792-C3B4-4EA1-A42F-2B32AAD280AB}" destId="{64B95B29-871B-4312-ACC0-5E4B4B0C85C0}" srcOrd="1" destOrd="0" parTransId="{5AAF8691-5EBE-4CA7-A859-7D082E213818}" sibTransId="{06B3821D-343F-4750-8695-EF340099ADC4}"/>
    <dgm:cxn modelId="{20FB05BA-072E-4953-84FC-DDA4B65DDB17}" type="presOf" srcId="{15AB2792-C3B4-4EA1-A42F-2B32AAD280AB}" destId="{F093B57D-2D75-442A-B36D-0AE1CAB4C89E}" srcOrd="0" destOrd="0" presId="urn:microsoft.com/office/officeart/2005/8/layout/chevron1"/>
    <dgm:cxn modelId="{5574CF4E-B750-42CF-8C29-8F5548E8748F}" type="presParOf" srcId="{F093B57D-2D75-442A-B36D-0AE1CAB4C89E}" destId="{B3C69370-3C94-4A76-ACD4-8375C9307C4E}" srcOrd="0" destOrd="0" presId="urn:microsoft.com/office/officeart/2005/8/layout/chevron1"/>
    <dgm:cxn modelId="{571F9116-9085-41FA-89E4-B544B5790E56}" type="presParOf" srcId="{F093B57D-2D75-442A-B36D-0AE1CAB4C89E}" destId="{949653ED-6D88-410A-A4DE-A61842B776A4}" srcOrd="1" destOrd="0" presId="urn:microsoft.com/office/officeart/2005/8/layout/chevron1"/>
    <dgm:cxn modelId="{C7624C06-2A9A-4728-8F63-DF205A0605CE}" type="presParOf" srcId="{F093B57D-2D75-442A-B36D-0AE1CAB4C89E}" destId="{0E355F09-B410-4385-9AF7-66F9F8E69876}" srcOrd="2" destOrd="0" presId="urn:microsoft.com/office/officeart/2005/8/layout/chevron1"/>
    <dgm:cxn modelId="{160CD644-EF25-4C1C-8D78-353522EED743}" type="presParOf" srcId="{F093B57D-2D75-442A-B36D-0AE1CAB4C89E}" destId="{BEE15E05-4599-44C7-95C9-70AA0843AAE8}" srcOrd="3" destOrd="0" presId="urn:microsoft.com/office/officeart/2005/8/layout/chevron1"/>
    <dgm:cxn modelId="{7E839B56-95A2-4F21-AA9F-E8A9118229D1}" type="presParOf" srcId="{F093B57D-2D75-442A-B36D-0AE1CAB4C89E}" destId="{B807029E-EF28-4EB7-8DFA-277967015C3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52697-D20C-4ECE-9D4A-C05AFAAE93E4}" type="doc">
      <dgm:prSet loTypeId="urn:microsoft.com/office/officeart/2005/8/layout/chevron1" loCatId="process" qsTypeId="urn:microsoft.com/office/officeart/2005/8/quickstyle/simple1" qsCatId="simple" csTypeId="urn:microsoft.com/office/officeart/2005/8/colors/accent1_2" csCatId="accent1" phldr="1"/>
      <dgm:spPr/>
    </dgm:pt>
    <dgm:pt modelId="{A2FBE273-4FF2-4067-B915-BABD35B4C6DE}">
      <dgm:prSet phldrT="[Text]" custT="1"/>
      <dgm:spPr/>
      <dgm:t>
        <a:bodyPr/>
        <a:lstStyle/>
        <a:p>
          <a:r>
            <a:rPr lang="et-EE" sz="2400"/>
            <a:t>Intervjuud: noored, KOV</a:t>
          </a:r>
        </a:p>
      </dgm:t>
    </dgm:pt>
    <dgm:pt modelId="{E2E7ADB0-1225-4E32-BEC1-2A2D3EF87738}" type="parTrans" cxnId="{E9F5EDE2-D93F-493D-B861-6553A53C48EF}">
      <dgm:prSet/>
      <dgm:spPr/>
      <dgm:t>
        <a:bodyPr/>
        <a:lstStyle/>
        <a:p>
          <a:endParaRPr lang="et-EE" sz="2400"/>
        </a:p>
      </dgm:t>
    </dgm:pt>
    <dgm:pt modelId="{F011A73F-6D24-4D18-8EA6-09FFFBC931D0}" type="sibTrans" cxnId="{E9F5EDE2-D93F-493D-B861-6553A53C48EF}">
      <dgm:prSet/>
      <dgm:spPr/>
      <dgm:t>
        <a:bodyPr/>
        <a:lstStyle/>
        <a:p>
          <a:endParaRPr lang="et-EE" sz="2400"/>
        </a:p>
      </dgm:t>
    </dgm:pt>
    <dgm:pt modelId="{80F8B2B7-673D-4AF9-9995-DD30968CC96C}">
      <dgm:prSet phldrT="[Text]" custT="1"/>
      <dgm:spPr/>
      <dgm:t>
        <a:bodyPr/>
        <a:lstStyle/>
        <a:p>
          <a:r>
            <a:rPr lang="et-EE" sz="2400"/>
            <a:t>Valideerimisseminar</a:t>
          </a:r>
        </a:p>
      </dgm:t>
    </dgm:pt>
    <dgm:pt modelId="{11C29F6D-5095-49C1-A745-B960DA368A26}" type="parTrans" cxnId="{FA386900-DEAC-4D22-8601-4098A314A8E5}">
      <dgm:prSet/>
      <dgm:spPr/>
      <dgm:t>
        <a:bodyPr/>
        <a:lstStyle/>
        <a:p>
          <a:endParaRPr lang="et-EE" sz="2400"/>
        </a:p>
      </dgm:t>
    </dgm:pt>
    <dgm:pt modelId="{660E72DF-49B1-4B48-9E0B-0FF1DB8E681C}" type="sibTrans" cxnId="{FA386900-DEAC-4D22-8601-4098A314A8E5}">
      <dgm:prSet/>
      <dgm:spPr/>
      <dgm:t>
        <a:bodyPr/>
        <a:lstStyle/>
        <a:p>
          <a:endParaRPr lang="et-EE" sz="2400"/>
        </a:p>
      </dgm:t>
    </dgm:pt>
    <dgm:pt modelId="{3D7F380E-1CFA-4622-8A62-223CA4EBF180}">
      <dgm:prSet phldrT="[Text]" custT="1"/>
      <dgm:spPr/>
      <dgm:t>
        <a:bodyPr/>
        <a:lstStyle/>
        <a:p>
          <a:r>
            <a:rPr lang="et-EE" sz="2400"/>
            <a:t>Aruanne</a:t>
          </a:r>
        </a:p>
      </dgm:t>
    </dgm:pt>
    <dgm:pt modelId="{77011BF1-E3F1-4556-8E01-D64B746CED24}" type="parTrans" cxnId="{4C56E5E2-0945-4B36-AD58-0ABB776CA59F}">
      <dgm:prSet/>
      <dgm:spPr/>
      <dgm:t>
        <a:bodyPr/>
        <a:lstStyle/>
        <a:p>
          <a:endParaRPr lang="et-EE" sz="2400"/>
        </a:p>
      </dgm:t>
    </dgm:pt>
    <dgm:pt modelId="{1DF26001-085E-4E58-88B4-1045CCC51060}" type="sibTrans" cxnId="{4C56E5E2-0945-4B36-AD58-0ABB776CA59F}">
      <dgm:prSet/>
      <dgm:spPr/>
      <dgm:t>
        <a:bodyPr/>
        <a:lstStyle/>
        <a:p>
          <a:endParaRPr lang="et-EE" sz="2400"/>
        </a:p>
      </dgm:t>
    </dgm:pt>
    <dgm:pt modelId="{460FB6BC-DC73-4400-81DB-98B99C76A2F7}" type="pres">
      <dgm:prSet presAssocID="{03452697-D20C-4ECE-9D4A-C05AFAAE93E4}" presName="Name0" presStyleCnt="0">
        <dgm:presLayoutVars>
          <dgm:dir/>
          <dgm:animLvl val="lvl"/>
          <dgm:resizeHandles val="exact"/>
        </dgm:presLayoutVars>
      </dgm:prSet>
      <dgm:spPr/>
    </dgm:pt>
    <dgm:pt modelId="{520B29C3-9F60-493D-A0B9-6D00DD7BCCA7}" type="pres">
      <dgm:prSet presAssocID="{A2FBE273-4FF2-4067-B915-BABD35B4C6DE}" presName="parTxOnly" presStyleLbl="node1" presStyleIdx="0" presStyleCnt="3">
        <dgm:presLayoutVars>
          <dgm:chMax val="0"/>
          <dgm:chPref val="0"/>
          <dgm:bulletEnabled val="1"/>
        </dgm:presLayoutVars>
      </dgm:prSet>
      <dgm:spPr/>
    </dgm:pt>
    <dgm:pt modelId="{BCA233B0-0630-4ADA-94DB-7787B4A6782E}" type="pres">
      <dgm:prSet presAssocID="{F011A73F-6D24-4D18-8EA6-09FFFBC931D0}" presName="parTxOnlySpace" presStyleCnt="0"/>
      <dgm:spPr/>
    </dgm:pt>
    <dgm:pt modelId="{53C3FF83-5966-4991-A8B2-2966246046F2}" type="pres">
      <dgm:prSet presAssocID="{80F8B2B7-673D-4AF9-9995-DD30968CC96C}" presName="parTxOnly" presStyleLbl="node1" presStyleIdx="1" presStyleCnt="3">
        <dgm:presLayoutVars>
          <dgm:chMax val="0"/>
          <dgm:chPref val="0"/>
          <dgm:bulletEnabled val="1"/>
        </dgm:presLayoutVars>
      </dgm:prSet>
      <dgm:spPr/>
    </dgm:pt>
    <dgm:pt modelId="{903F8A95-D7BF-4E42-96A4-D809B206C517}" type="pres">
      <dgm:prSet presAssocID="{660E72DF-49B1-4B48-9E0B-0FF1DB8E681C}" presName="parTxOnlySpace" presStyleCnt="0"/>
      <dgm:spPr/>
    </dgm:pt>
    <dgm:pt modelId="{6EE69B22-1A7D-4C80-87D4-23A860080C55}" type="pres">
      <dgm:prSet presAssocID="{3D7F380E-1CFA-4622-8A62-223CA4EBF180}" presName="parTxOnly" presStyleLbl="node1" presStyleIdx="2" presStyleCnt="3">
        <dgm:presLayoutVars>
          <dgm:chMax val="0"/>
          <dgm:chPref val="0"/>
          <dgm:bulletEnabled val="1"/>
        </dgm:presLayoutVars>
      </dgm:prSet>
      <dgm:spPr/>
    </dgm:pt>
  </dgm:ptLst>
  <dgm:cxnLst>
    <dgm:cxn modelId="{FA386900-DEAC-4D22-8601-4098A314A8E5}" srcId="{03452697-D20C-4ECE-9D4A-C05AFAAE93E4}" destId="{80F8B2B7-673D-4AF9-9995-DD30968CC96C}" srcOrd="1" destOrd="0" parTransId="{11C29F6D-5095-49C1-A745-B960DA368A26}" sibTransId="{660E72DF-49B1-4B48-9E0B-0FF1DB8E681C}"/>
    <dgm:cxn modelId="{24287C3A-2903-4A66-ABA2-53DDAEEE593F}" type="presOf" srcId="{3D7F380E-1CFA-4622-8A62-223CA4EBF180}" destId="{6EE69B22-1A7D-4C80-87D4-23A860080C55}" srcOrd="0" destOrd="0" presId="urn:microsoft.com/office/officeart/2005/8/layout/chevron1"/>
    <dgm:cxn modelId="{7C759268-6B36-4AA8-A492-58FCC0E79C53}" type="presOf" srcId="{80F8B2B7-673D-4AF9-9995-DD30968CC96C}" destId="{53C3FF83-5966-4991-A8B2-2966246046F2}" srcOrd="0" destOrd="0" presId="urn:microsoft.com/office/officeart/2005/8/layout/chevron1"/>
    <dgm:cxn modelId="{80A7DC78-700E-4101-960F-C69E8D9A7C0F}" type="presOf" srcId="{A2FBE273-4FF2-4067-B915-BABD35B4C6DE}" destId="{520B29C3-9F60-493D-A0B9-6D00DD7BCCA7}" srcOrd="0" destOrd="0" presId="urn:microsoft.com/office/officeart/2005/8/layout/chevron1"/>
    <dgm:cxn modelId="{FCD78AA2-19DE-43A9-A661-FE0EB0ED5FE1}" type="presOf" srcId="{03452697-D20C-4ECE-9D4A-C05AFAAE93E4}" destId="{460FB6BC-DC73-4400-81DB-98B99C76A2F7}" srcOrd="0" destOrd="0" presId="urn:microsoft.com/office/officeart/2005/8/layout/chevron1"/>
    <dgm:cxn modelId="{4C56E5E2-0945-4B36-AD58-0ABB776CA59F}" srcId="{03452697-D20C-4ECE-9D4A-C05AFAAE93E4}" destId="{3D7F380E-1CFA-4622-8A62-223CA4EBF180}" srcOrd="2" destOrd="0" parTransId="{77011BF1-E3F1-4556-8E01-D64B746CED24}" sibTransId="{1DF26001-085E-4E58-88B4-1045CCC51060}"/>
    <dgm:cxn modelId="{E9F5EDE2-D93F-493D-B861-6553A53C48EF}" srcId="{03452697-D20C-4ECE-9D4A-C05AFAAE93E4}" destId="{A2FBE273-4FF2-4067-B915-BABD35B4C6DE}" srcOrd="0" destOrd="0" parTransId="{E2E7ADB0-1225-4E32-BEC1-2A2D3EF87738}" sibTransId="{F011A73F-6D24-4D18-8EA6-09FFFBC931D0}"/>
    <dgm:cxn modelId="{58D6AFAF-EA70-486B-ACEC-1FB7A33E1B8D}" type="presParOf" srcId="{460FB6BC-DC73-4400-81DB-98B99C76A2F7}" destId="{520B29C3-9F60-493D-A0B9-6D00DD7BCCA7}" srcOrd="0" destOrd="0" presId="urn:microsoft.com/office/officeart/2005/8/layout/chevron1"/>
    <dgm:cxn modelId="{0DBD37C5-F9E5-4FD8-B0B1-D309AB46171B}" type="presParOf" srcId="{460FB6BC-DC73-4400-81DB-98B99C76A2F7}" destId="{BCA233B0-0630-4ADA-94DB-7787B4A6782E}" srcOrd="1" destOrd="0" presId="urn:microsoft.com/office/officeart/2005/8/layout/chevron1"/>
    <dgm:cxn modelId="{9E51308A-2F09-425B-9C23-C48CE327195B}" type="presParOf" srcId="{460FB6BC-DC73-4400-81DB-98B99C76A2F7}" destId="{53C3FF83-5966-4991-A8B2-2966246046F2}" srcOrd="2" destOrd="0" presId="urn:microsoft.com/office/officeart/2005/8/layout/chevron1"/>
    <dgm:cxn modelId="{12128804-87CE-4D3C-A069-B7E13F54BAEB}" type="presParOf" srcId="{460FB6BC-DC73-4400-81DB-98B99C76A2F7}" destId="{903F8A95-D7BF-4E42-96A4-D809B206C517}" srcOrd="3" destOrd="0" presId="urn:microsoft.com/office/officeart/2005/8/layout/chevron1"/>
    <dgm:cxn modelId="{FC2D2C5F-4C37-45F2-8176-EE29A34604B1}" type="presParOf" srcId="{460FB6BC-DC73-4400-81DB-98B99C76A2F7}" destId="{6EE69B22-1A7D-4C80-87D4-23A860080C55}"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69370-3C94-4A76-ACD4-8375C9307C4E}">
      <dsp:nvSpPr>
        <dsp:cNvPr id="0" name=""/>
        <dsp:cNvSpPr/>
      </dsp:nvSpPr>
      <dsp:spPr>
        <a:xfrm>
          <a:off x="2490" y="0"/>
          <a:ext cx="3034761" cy="12031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t-EE" sz="2400" kern="1200"/>
            <a:t>Dokumendid, stat. andmed</a:t>
          </a:r>
        </a:p>
      </dsp:txBody>
      <dsp:txXfrm>
        <a:off x="604069" y="0"/>
        <a:ext cx="1831604" cy="1203157"/>
      </dsp:txXfrm>
    </dsp:sp>
    <dsp:sp modelId="{0E355F09-B410-4385-9AF7-66F9F8E69876}">
      <dsp:nvSpPr>
        <dsp:cNvPr id="0" name=""/>
        <dsp:cNvSpPr/>
      </dsp:nvSpPr>
      <dsp:spPr>
        <a:xfrm>
          <a:off x="2733776" y="0"/>
          <a:ext cx="3034761" cy="12031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t-EE" sz="2400" kern="1200"/>
            <a:t>Intervjuud: SoM, KOV, KP</a:t>
          </a:r>
        </a:p>
      </dsp:txBody>
      <dsp:txXfrm>
        <a:off x="3335355" y="0"/>
        <a:ext cx="1831604" cy="1203157"/>
      </dsp:txXfrm>
    </dsp:sp>
    <dsp:sp modelId="{B807029E-EF28-4EB7-8DFA-277967015C33}">
      <dsp:nvSpPr>
        <dsp:cNvPr id="0" name=""/>
        <dsp:cNvSpPr/>
      </dsp:nvSpPr>
      <dsp:spPr>
        <a:xfrm>
          <a:off x="5465062" y="0"/>
          <a:ext cx="3034761" cy="12031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t-EE" sz="2400" kern="1200"/>
            <a:t>Fookus-grupid: KOV, KP</a:t>
          </a:r>
        </a:p>
      </dsp:txBody>
      <dsp:txXfrm>
        <a:off x="6066641" y="0"/>
        <a:ext cx="1831604" cy="1203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B29C3-9F60-493D-A0B9-6D00DD7BCCA7}">
      <dsp:nvSpPr>
        <dsp:cNvPr id="0" name=""/>
        <dsp:cNvSpPr/>
      </dsp:nvSpPr>
      <dsp:spPr>
        <a:xfrm>
          <a:off x="2381" y="21347"/>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t-EE" sz="2400" kern="1200"/>
            <a:t>Intervjuud: noored, KOV</a:t>
          </a:r>
        </a:p>
      </dsp:txBody>
      <dsp:txXfrm>
        <a:off x="582612" y="21347"/>
        <a:ext cx="1740694" cy="1160462"/>
      </dsp:txXfrm>
    </dsp:sp>
    <dsp:sp modelId="{53C3FF83-5966-4991-A8B2-2966246046F2}">
      <dsp:nvSpPr>
        <dsp:cNvPr id="0" name=""/>
        <dsp:cNvSpPr/>
      </dsp:nvSpPr>
      <dsp:spPr>
        <a:xfrm>
          <a:off x="2613421" y="21347"/>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t-EE" sz="2400" kern="1200"/>
            <a:t>Valideerimisseminar</a:t>
          </a:r>
        </a:p>
      </dsp:txBody>
      <dsp:txXfrm>
        <a:off x="3193652" y="21347"/>
        <a:ext cx="1740694" cy="1160462"/>
      </dsp:txXfrm>
    </dsp:sp>
    <dsp:sp modelId="{6EE69B22-1A7D-4C80-87D4-23A860080C55}">
      <dsp:nvSpPr>
        <dsp:cNvPr id="0" name=""/>
        <dsp:cNvSpPr/>
      </dsp:nvSpPr>
      <dsp:spPr>
        <a:xfrm>
          <a:off x="5224462" y="21347"/>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t-EE" sz="2400" kern="1200"/>
            <a:t>Aruanne</a:t>
          </a:r>
        </a:p>
      </dsp:txBody>
      <dsp:txXfrm>
        <a:off x="5804693" y="21347"/>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t-EE"/>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9A71D26-FEA1-42F8-B609-FEA2AFCCDD50}" type="datetimeFigureOut">
              <a:rPr lang="et-EE" smtClean="0"/>
              <a:t>12.01.21</a:t>
            </a:fld>
            <a:endParaRPr lang="et-EE"/>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t-EE"/>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t-EE"/>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349ED6B-FCE1-4E12-84C4-F16F2A7BE5F8}" type="slidenum">
              <a:rPr lang="et-EE" smtClean="0"/>
              <a:t>‹#›</a:t>
            </a:fld>
            <a:endParaRPr lang="et-EE"/>
          </a:p>
        </p:txBody>
      </p:sp>
    </p:spTree>
    <p:extLst>
      <p:ext uri="{BB962C8B-B14F-4D97-AF65-F5344CB8AC3E}">
        <p14:creationId xmlns:p14="http://schemas.microsoft.com/office/powerpoint/2010/main" val="184665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7349ED6B-FCE1-4E12-84C4-F16F2A7BE5F8}" type="slidenum">
              <a:rPr lang="et-EE" smtClean="0"/>
              <a:t>1</a:t>
            </a:fld>
            <a:endParaRPr lang="et-EE"/>
          </a:p>
        </p:txBody>
      </p:sp>
    </p:spTree>
    <p:extLst>
      <p:ext uri="{BB962C8B-B14F-4D97-AF65-F5344CB8AC3E}">
        <p14:creationId xmlns:p14="http://schemas.microsoft.com/office/powerpoint/2010/main" val="185340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Aktiivsusnäitajatena käsitleme </a:t>
            </a:r>
            <a:r>
              <a:rPr lang="et-EE" sz="1200" err="1">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STAR-i</a:t>
            </a:r>
            <a:r>
              <a:rPr lang="et-EE" sz="1200">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 andmetele tuginedes kontakti võtmise katsete ja saadud kontaktide osakaalu nimekirja suurusega võrreldes. </a:t>
            </a:r>
            <a:r>
              <a:rPr lang="en-US" sz="1200" err="1">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Abivajajate</a:t>
            </a:r>
            <a:r>
              <a:rPr lang="et-EE" sz="1200">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 osakaal sõltub muudest asjaoludest, mis ei ole NGTS-i </a:t>
            </a:r>
            <a:r>
              <a:rPr lang="et-EE" sz="1200" err="1">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kotrolli</a:t>
            </a:r>
            <a:r>
              <a:rPr lang="et-EE" sz="1200">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a:solidFill>
                <a:srgbClr val="000000"/>
              </a:solidFill>
              <a:effectLst/>
              <a:latin typeface="IBM Plex Sans" panose="020B0503050203000203" pitchFamily="34" charset="0"/>
              <a:ea typeface="IBM Plex Sans" panose="020B0503050203000203" pitchFamily="34" charset="0"/>
              <a:cs typeface="Vrind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a:solidFill>
                  <a:srgbClr val="000000"/>
                </a:solidFill>
                <a:effectLst/>
                <a:latin typeface="IBM Plex Sans" panose="020B0503050203000203" pitchFamily="34" charset="-70"/>
                <a:ea typeface="IBM Plex Sans" panose="020B0503050203000203" pitchFamily="34" charset="0"/>
                <a:cs typeface="Vrinda" panose="020B0502040204020203" pitchFamily="34" charset="0"/>
              </a:rPr>
              <a:t>NB! Intervjuudele tuginedes võetakse ühendust ja saadakse kontakti rohkemate noortega (kasutatakse </a:t>
            </a:r>
            <a:r>
              <a:rPr lang="et-EE" sz="1800" b="1" err="1">
                <a:solidFill>
                  <a:srgbClr val="000000"/>
                </a:solidFill>
                <a:effectLst/>
                <a:latin typeface="IBM Plex Sans" panose="020B0503050203000203" pitchFamily="34" charset="-70"/>
                <a:ea typeface="IBM Plex Sans" panose="020B0503050203000203" pitchFamily="34" charset="0"/>
                <a:cs typeface="Vrinda" panose="020B0502040204020203" pitchFamily="34" charset="0"/>
              </a:rPr>
              <a:t>STAR-is</a:t>
            </a:r>
            <a:r>
              <a:rPr lang="et-EE" sz="1800" b="1">
                <a:solidFill>
                  <a:srgbClr val="000000"/>
                </a:solidFill>
                <a:effectLst/>
                <a:latin typeface="IBM Plex Sans" panose="020B0503050203000203" pitchFamily="34" charset="-70"/>
                <a:ea typeface="IBM Plex Sans" panose="020B0503050203000203" pitchFamily="34" charset="0"/>
                <a:cs typeface="Vrinda" panose="020B0502040204020203" pitchFamily="34" charset="0"/>
              </a:rPr>
              <a:t> mitte kajastuvaid kontakteerumise meetodeid).</a:t>
            </a:r>
            <a:endParaRPr lang="et-EE" sz="1200" b="1">
              <a:solidFill>
                <a:srgbClr val="000000"/>
              </a:solidFill>
              <a:effectLst/>
              <a:latin typeface="IBM Plex Sans" panose="020B0503050203000203" pitchFamily="34" charset="0"/>
              <a:ea typeface="IBM Plex Sans" panose="020B0503050203000203" pitchFamily="34" charset="0"/>
              <a:cs typeface="Vrind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a:solidFill>
                <a:srgbClr val="000000"/>
              </a:solidFill>
              <a:effectLst/>
              <a:latin typeface="IBM Plex Sans" panose="020B0503050203000203" pitchFamily="34" charset="0"/>
              <a:ea typeface="IBM Plex Sans" panose="020B0503050203000203" pitchFamily="34" charset="0"/>
              <a:cs typeface="Vrind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a:effectLst/>
                <a:latin typeface="IBM Plex Sans" panose="020B0503050203000203" pitchFamily="34" charset="-70"/>
                <a:ea typeface="IBM Plex Sans" panose="020B0503050203000203" pitchFamily="34" charset="-70"/>
                <a:cs typeface="Vrinda" panose="020B0502040204020203" pitchFamily="34" charset="0"/>
              </a:rPr>
              <a:t>STAR andmetele tuginedes </a:t>
            </a:r>
            <a:r>
              <a:rPr lang="et-EE" sz="1200" b="1">
                <a:effectLst/>
                <a:latin typeface="IBM Plex Sans" panose="020B0503050203000203" pitchFamily="34" charset="-70"/>
                <a:ea typeface="IBM Plex Sans" panose="020B0503050203000203" pitchFamily="34" charset="-70"/>
                <a:cs typeface="Vrinda" panose="020B0502040204020203" pitchFamily="34" charset="0"/>
              </a:rPr>
              <a:t>pole 13 </a:t>
            </a:r>
            <a:r>
              <a:rPr lang="et-EE" sz="1200" b="1" err="1">
                <a:effectLst/>
                <a:latin typeface="IBM Plex Sans" panose="020B0503050203000203" pitchFamily="34" charset="-70"/>
                <a:ea typeface="IBM Plex Sans" panose="020B0503050203000203" pitchFamily="34" charset="-70"/>
                <a:cs typeface="Vrinda" panose="020B0502040204020203" pitchFamily="34" charset="0"/>
              </a:rPr>
              <a:t>KOV-i</a:t>
            </a:r>
            <a:r>
              <a:rPr lang="et-EE" sz="1200" b="1">
                <a:effectLst/>
                <a:latin typeface="IBM Plex Sans" panose="020B0503050203000203" pitchFamily="34" charset="-70"/>
                <a:ea typeface="IBM Plex Sans" panose="020B0503050203000203" pitchFamily="34" charset="-70"/>
                <a:cs typeface="Vrinda" panose="020B0502040204020203" pitchFamily="34" charset="0"/>
              </a:rPr>
              <a:t> (19%) kellegagi kontakti võtnud </a:t>
            </a:r>
            <a:r>
              <a:rPr lang="et-EE" sz="1200">
                <a:effectLst/>
                <a:latin typeface="IBM Plex Sans" panose="020B0503050203000203" pitchFamily="34" charset="-70"/>
                <a:ea typeface="IBM Plex Sans" panose="020B0503050203000203" pitchFamily="34" charset="-70"/>
                <a:cs typeface="Vrinda" panose="020B0502040204020203" pitchFamily="34" charset="0"/>
              </a:rPr>
              <a:t>ja 9 </a:t>
            </a:r>
            <a:r>
              <a:rPr lang="et-EE" sz="1200" err="1">
                <a:effectLst/>
                <a:latin typeface="IBM Plex Sans" panose="020B0503050203000203" pitchFamily="34" charset="-70"/>
                <a:ea typeface="IBM Plex Sans" panose="020B0503050203000203" pitchFamily="34" charset="-70"/>
                <a:cs typeface="Vrinda" panose="020B0502040204020203" pitchFamily="34" charset="0"/>
              </a:rPr>
              <a:t>KOV-i</a:t>
            </a:r>
            <a:r>
              <a:rPr lang="et-EE" sz="1200">
                <a:effectLst/>
                <a:latin typeface="IBM Plex Sans" panose="020B0503050203000203" pitchFamily="34" charset="-70"/>
                <a:ea typeface="IBM Plex Sans" panose="020B0503050203000203" pitchFamily="34" charset="-70"/>
                <a:cs typeface="Vrinda" panose="020B0502040204020203" pitchFamily="34" charset="0"/>
              </a:rPr>
              <a:t> on kontakteerunud alla 35% nimekirjas olijatega.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a:effectLst/>
              <a:latin typeface="IBM Plex Sans" panose="020B0503050203000203" pitchFamily="34" charset="0"/>
              <a:ea typeface="IBM Plex Sans" panose="020B0503050203000203" pitchFamily="34" charset="0"/>
              <a:cs typeface="Vrinda" panose="020B0502040204020203" pitchFamily="34" charset="0"/>
            </a:endParaRPr>
          </a:p>
          <a:p>
            <a:endParaRPr lang="et-EE"/>
          </a:p>
        </p:txBody>
      </p:sp>
      <p:sp>
        <p:nvSpPr>
          <p:cNvPr id="4" name="Slide Number Placeholder 3"/>
          <p:cNvSpPr>
            <a:spLocks noGrp="1"/>
          </p:cNvSpPr>
          <p:nvPr>
            <p:ph type="sldNum" sz="quarter" idx="5"/>
          </p:nvPr>
        </p:nvSpPr>
        <p:spPr/>
        <p:txBody>
          <a:bodyPr/>
          <a:lstStyle/>
          <a:p>
            <a:fld id="{7349ED6B-FCE1-4E12-84C4-F16F2A7BE5F8}" type="slidenum">
              <a:rPr lang="et-EE" smtClean="0"/>
              <a:t>11</a:t>
            </a:fld>
            <a:endParaRPr lang="et-EE"/>
          </a:p>
        </p:txBody>
      </p:sp>
    </p:spTree>
    <p:extLst>
      <p:ext uri="{BB962C8B-B14F-4D97-AF65-F5344CB8AC3E}">
        <p14:creationId xmlns:p14="http://schemas.microsoft.com/office/powerpoint/2010/main" val="360185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err="1">
                <a:effectLst/>
                <a:latin typeface="IBM Plex Sans" panose="020B0503050203000203" pitchFamily="34" charset="0"/>
                <a:ea typeface="IBM Plex Sans" panose="020B0503050203000203" pitchFamily="34" charset="0"/>
                <a:cs typeface="Vrinda" panose="020B0502040204020203" pitchFamily="34" charset="0"/>
              </a:rPr>
              <a:t>KOV-ide</a:t>
            </a:r>
            <a:r>
              <a:rPr lang="et-EE" sz="1800">
                <a:effectLst/>
                <a:latin typeface="IBM Plex Sans" panose="020B0503050203000203" pitchFamily="34" charset="0"/>
                <a:ea typeface="IBM Plex Sans" panose="020B0503050203000203" pitchFamily="34" charset="0"/>
                <a:cs typeface="Vrinda" panose="020B0502040204020203" pitchFamily="34" charset="0"/>
              </a:rPr>
              <a:t> edukus noortega kontakti saamisel I-IV seires. Loetelus on toodud 25 kõige edukamat </a:t>
            </a:r>
            <a:r>
              <a:rPr lang="et-EE" sz="1800" err="1">
                <a:effectLst/>
                <a:latin typeface="IBM Plex Sans" panose="020B0503050203000203" pitchFamily="34" charset="0"/>
                <a:ea typeface="IBM Plex Sans" panose="020B0503050203000203" pitchFamily="34" charset="0"/>
                <a:cs typeface="Vrinda" panose="020B0502040204020203" pitchFamily="34" charset="0"/>
              </a:rPr>
              <a:t>KOV-i</a:t>
            </a:r>
            <a:r>
              <a:rPr lang="et-EE" sz="1800">
                <a:effectLst/>
                <a:latin typeface="IBM Plex Sans" panose="020B0503050203000203" pitchFamily="34" charset="0"/>
                <a:ea typeface="IBM Plex Sans" panose="020B0503050203000203" pitchFamily="34" charset="0"/>
                <a:cs typeface="Vrinda" panose="020B0502040204020203" pitchFamily="34" charset="0"/>
              </a:rPr>
              <a:t> koos kontakti saadud noorte osakaaluga seirenimekirja kõigist noortest. Kui KOV on osalenud mitmes seires, kajastub joonisel seirete ülene edukus kontakti saamisel. Valge taustaga on NGTS-</a:t>
            </a:r>
            <a:r>
              <a:rPr lang="et-EE" sz="1800" err="1">
                <a:effectLst/>
                <a:latin typeface="IBM Plex Sans" panose="020B0503050203000203" pitchFamily="34" charset="0"/>
                <a:ea typeface="IBM Plex Sans" panose="020B0503050203000203" pitchFamily="34" charset="0"/>
                <a:cs typeface="Vrinda" panose="020B0502040204020203" pitchFamily="34" charset="0"/>
              </a:rPr>
              <a:t>is</a:t>
            </a:r>
            <a:r>
              <a:rPr lang="et-EE" sz="1800">
                <a:effectLst/>
                <a:latin typeface="IBM Plex Sans" panose="020B0503050203000203" pitchFamily="34" charset="0"/>
                <a:ea typeface="IBM Plex Sans" panose="020B0503050203000203" pitchFamily="34" charset="0"/>
                <a:cs typeface="Vrinda" panose="020B0502040204020203" pitchFamily="34" charset="0"/>
              </a:rPr>
              <a:t> mitte osalenud </a:t>
            </a:r>
            <a:r>
              <a:rPr lang="et-EE" sz="1800" err="1">
                <a:effectLst/>
                <a:latin typeface="IBM Plex Sans" panose="020B0503050203000203" pitchFamily="34" charset="0"/>
                <a:ea typeface="IBM Plex Sans" panose="020B0503050203000203" pitchFamily="34" charset="0"/>
                <a:cs typeface="Vrinda" panose="020B0502040204020203" pitchFamily="34" charset="0"/>
              </a:rPr>
              <a:t>KOV-id</a:t>
            </a:r>
            <a:r>
              <a:rPr lang="et-EE" sz="1800">
                <a:effectLst/>
                <a:latin typeface="IBM Plex Sans" panose="020B0503050203000203" pitchFamily="34" charset="0"/>
                <a:ea typeface="IBM Plex Sans" panose="020B0503050203000203" pitchFamily="34" charset="0"/>
                <a:cs typeface="Vrinda" panose="020B0502040204020203" pitchFamily="34" charset="0"/>
              </a:rPr>
              <a:t> </a:t>
            </a:r>
          </a:p>
          <a:p>
            <a:endParaRPr lang="et-EE" sz="1800">
              <a:effectLst/>
              <a:latin typeface="IBM Plex Sans" panose="020B0503050203000203" pitchFamily="34" charset="0"/>
              <a:cs typeface="Vrind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200">
              <a:solidFill>
                <a:srgbClr val="000000"/>
              </a:solidFill>
              <a:effectLst/>
              <a:latin typeface="IBM Plex Sans" panose="020B0503050203000203" pitchFamily="34" charset="-70"/>
              <a:ea typeface="IBM Plex Sans" panose="020B0503050203000203" pitchFamily="34" charset="0"/>
              <a:cs typeface="Vrinda" panose="020B0502040204020203" pitchFamily="34" charset="0"/>
            </a:endParaRPr>
          </a:p>
          <a:p>
            <a:endParaRPr lang="et-EE"/>
          </a:p>
        </p:txBody>
      </p:sp>
      <p:sp>
        <p:nvSpPr>
          <p:cNvPr id="4" name="Slide Number Placeholder 3"/>
          <p:cNvSpPr>
            <a:spLocks noGrp="1"/>
          </p:cNvSpPr>
          <p:nvPr>
            <p:ph type="sldNum" sz="quarter" idx="5"/>
          </p:nvPr>
        </p:nvSpPr>
        <p:spPr/>
        <p:txBody>
          <a:bodyPr/>
          <a:lstStyle/>
          <a:p>
            <a:fld id="{7349ED6B-FCE1-4E12-84C4-F16F2A7BE5F8}" type="slidenum">
              <a:rPr lang="et-EE" smtClean="0"/>
              <a:t>12</a:t>
            </a:fld>
            <a:endParaRPr lang="et-EE"/>
          </a:p>
        </p:txBody>
      </p:sp>
    </p:spTree>
    <p:extLst>
      <p:ext uri="{BB962C8B-B14F-4D97-AF65-F5344CB8AC3E}">
        <p14:creationId xmlns:p14="http://schemas.microsoft.com/office/powerpoint/2010/main" val="366362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effectLst/>
                <a:latin typeface="IBM Plex Sans" panose="020B0503050203000203" pitchFamily="34" charset="0"/>
                <a:ea typeface="IBM Plex Sans" panose="020B0503050203000203" pitchFamily="34" charset="0"/>
                <a:cs typeface="Vrinda" panose="020B0502040204020203" pitchFamily="34" charset="0"/>
              </a:rPr>
              <a:t>Noored, kellega õnnestus kontakti saada jagati juhtumikorraldaja ja noore hinnangutest ja lihtmenetluse läbiviimistest lähtuvalt abivajadusega ja abivajaduseta noorteks. Jooniselt nähtub, et rohkem kui 80% nimekirjades olevatest noortest, kellega õnnestus ühendust saada, on abivajaduseta, so hinnatud juhtumikorraldaja poolt abi mitte vajavateks, pole ise abi soovinud või on abist keeldunud. Ligi 46% abivajaduseta nooretest on ühe põhjusena toonud esile töötamise või õppimise välismaal.</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effectLst/>
                <a:latin typeface="IBM Plex Sans" panose="020B0503050203000203" pitchFamily="34" charset="0"/>
                <a:ea typeface="IBM Plex Sans" panose="020B0503050203000203" pitchFamily="34" charset="0"/>
                <a:cs typeface="Vrinda" panose="020B0502040204020203" pitchFamily="34" charset="0"/>
              </a:rPr>
              <a:t>Abivajadusega noori oli 18% nendest, kellega kontakti saadi. Intervjuudest on selgunud, et enamikuga nendest noortest tegeleti (nõustati, suunati töötukassasse, </a:t>
            </a:r>
            <a:r>
              <a:rPr lang="et-EE" sz="1800" dirty="0" err="1">
                <a:effectLst/>
                <a:latin typeface="IBM Plex Sans" panose="020B0503050203000203" pitchFamily="34" charset="0"/>
                <a:ea typeface="IBM Plex Sans" panose="020B0503050203000203" pitchFamily="34" charset="0"/>
                <a:cs typeface="Vrinda" panose="020B0502040204020203" pitchFamily="34" charset="0"/>
              </a:rPr>
              <a:t>Tugila</a:t>
            </a:r>
            <a:r>
              <a:rPr lang="et-EE" sz="1800" dirty="0">
                <a:effectLst/>
                <a:latin typeface="IBM Plex Sans" panose="020B0503050203000203" pitchFamily="34" charset="0"/>
                <a:ea typeface="IBM Plex Sans" panose="020B0503050203000203" pitchFamily="34" charset="0"/>
                <a:cs typeface="Vrinda" panose="020B0502040204020203" pitchFamily="34" charset="0"/>
              </a:rPr>
              <a:t> süsteemi, õppima vms) isegi siis kui STAR keskkonnas menetluse läbiviimist ei märgitud ning mitmetes kohalikes omavalitsustes ei täidetud lihtmenetluse infot </a:t>
            </a:r>
            <a:r>
              <a:rPr lang="et-EE" sz="1800" dirty="0" err="1">
                <a:effectLst/>
                <a:latin typeface="IBM Plex Sans" panose="020B0503050203000203" pitchFamily="34" charset="0"/>
                <a:ea typeface="IBM Plex Sans" panose="020B0503050203000203" pitchFamily="34" charset="0"/>
                <a:cs typeface="Vrinda" panose="020B0502040204020203" pitchFamily="34" charset="0"/>
              </a:rPr>
              <a:t>STAR-s</a:t>
            </a:r>
            <a:r>
              <a:rPr lang="et-EE" sz="1800" dirty="0">
                <a:effectLst/>
                <a:latin typeface="IBM Plex Sans" panose="020B0503050203000203" pitchFamily="34" charset="0"/>
                <a:ea typeface="IBM Plex Sans" panose="020B0503050203000203" pitchFamily="34" charset="0"/>
                <a:cs typeface="Vrinda" panose="020B0502040204020203" pitchFamily="34" charset="0"/>
              </a:rPr>
              <a:t> teadlikult. Seetõttu oleme analüüsis eeldanud, et abivajadusega noored on ka NGTS tugisüsteemist abi saanud.</a:t>
            </a:r>
          </a:p>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13</a:t>
            </a:fld>
            <a:endParaRPr lang="et-EE"/>
          </a:p>
        </p:txBody>
      </p:sp>
    </p:spTree>
    <p:extLst>
      <p:ext uri="{BB962C8B-B14F-4D97-AF65-F5344CB8AC3E}">
        <p14:creationId xmlns:p14="http://schemas.microsoft.com/office/powerpoint/2010/main" val="98613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7349ED6B-FCE1-4E12-84C4-F16F2A7BE5F8}" type="slidenum">
              <a:rPr lang="et-EE" smtClean="0"/>
              <a:t>14</a:t>
            </a:fld>
            <a:endParaRPr lang="et-EE"/>
          </a:p>
        </p:txBody>
      </p:sp>
    </p:spTree>
    <p:extLst>
      <p:ext uri="{BB962C8B-B14F-4D97-AF65-F5344CB8AC3E}">
        <p14:creationId xmlns:p14="http://schemas.microsoft.com/office/powerpoint/2010/main" val="135901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t-EE" sz="1800" dirty="0">
                <a:effectLst/>
                <a:latin typeface="Calibri" panose="020F0502020204030204" pitchFamily="34" charset="0"/>
                <a:ea typeface="Calibri" panose="020F0502020204030204" pitchFamily="34" charset="0"/>
                <a:cs typeface="Vrinda" panose="020B0502040204020203" pitchFamily="34" charset="0"/>
              </a:rPr>
              <a:t>Koostöö võimalikud osapooled :</a:t>
            </a:r>
          </a:p>
          <a:p>
            <a:pPr marL="342900" lvl="0" indent="-342900">
              <a:lnSpc>
                <a:spcPct val="107000"/>
              </a:lnSpc>
              <a:buFont typeface="Calibri" panose="020F0502020204030204" pitchFamily="34" charset="0"/>
              <a:buChar char="•"/>
            </a:pPr>
            <a:r>
              <a:rPr lang="et-EE" sz="1800" dirty="0">
                <a:effectLst/>
                <a:latin typeface="Calibri" panose="020F0502020204030204" pitchFamily="34" charset="0"/>
                <a:ea typeface="Calibri" panose="020F0502020204030204" pitchFamily="34" charset="0"/>
                <a:cs typeface="Calibri" panose="020F0502020204030204" pitchFamily="34" charset="0"/>
              </a:rPr>
              <a:t>Juhtumikorraldaja – noor (ei saanud kinnitust noorte intervjuudest)</a:t>
            </a:r>
          </a:p>
          <a:p>
            <a:pPr marL="342900" lvl="0" indent="-342900">
              <a:lnSpc>
                <a:spcPct val="107000"/>
              </a:lnSpc>
              <a:buFont typeface="Calibri" panose="020F0502020204030204" pitchFamily="34" charset="0"/>
              <a:buChar char="•"/>
            </a:pPr>
            <a:r>
              <a:rPr lang="et-EE" sz="1800" dirty="0">
                <a:effectLst/>
                <a:latin typeface="Calibri" panose="020F0502020204030204" pitchFamily="34" charset="0"/>
                <a:ea typeface="Calibri" panose="020F0502020204030204" pitchFamily="34" charset="0"/>
                <a:cs typeface="Calibri" panose="020F0502020204030204" pitchFamily="34" charset="0"/>
              </a:rPr>
              <a:t>Juhtumikorraldaja – kolleeg (nii asutuse sisene kui asutuse väline noortega tegelev spetsialist; mitmed </a:t>
            </a:r>
            <a:r>
              <a:rPr lang="et-EE" sz="1800" dirty="0" err="1">
                <a:effectLst/>
                <a:latin typeface="Calibri" panose="020F0502020204030204" pitchFamily="34" charset="0"/>
                <a:ea typeface="Calibri" panose="020F0502020204030204" pitchFamily="34" charset="0"/>
                <a:cs typeface="Calibri" panose="020F0502020204030204" pitchFamily="34" charset="0"/>
              </a:rPr>
              <a:t>JK-d</a:t>
            </a:r>
            <a:r>
              <a:rPr lang="et-EE" sz="1800" dirty="0">
                <a:effectLst/>
                <a:latin typeface="Calibri" panose="020F0502020204030204" pitchFamily="34" charset="0"/>
                <a:ea typeface="Calibri" panose="020F0502020204030204" pitchFamily="34" charset="0"/>
                <a:cs typeface="Calibri" panose="020F0502020204030204" pitchFamily="34" charset="0"/>
              </a:rPr>
              <a:t> tõid välja, </a:t>
            </a:r>
            <a:r>
              <a:rPr lang="et-EE" sz="1800" dirty="0" err="1">
                <a:effectLst/>
                <a:latin typeface="Calibri" panose="020F0502020204030204" pitchFamily="34" charset="0"/>
                <a:ea typeface="Calibri" panose="020F0502020204030204" pitchFamily="34" charset="0"/>
                <a:cs typeface="Calibri" panose="020F0502020204030204" pitchFamily="34" charset="0"/>
              </a:rPr>
              <a:t>PK-d</a:t>
            </a:r>
            <a:r>
              <a:rPr lang="et-EE" sz="1800" dirty="0">
                <a:effectLst/>
                <a:latin typeface="Calibri" panose="020F0502020204030204" pitchFamily="34" charset="0"/>
                <a:ea typeface="Calibri" panose="020F0502020204030204" pitchFamily="34" charset="0"/>
                <a:cs typeface="Calibri" panose="020F0502020204030204" pitchFamily="34" charset="0"/>
              </a:rPr>
              <a:t> ja KP-d nägid arenemisruumi)</a:t>
            </a:r>
          </a:p>
          <a:p>
            <a:pPr marL="342900" lvl="0" indent="-342900">
              <a:lnSpc>
                <a:spcPct val="107000"/>
              </a:lnSpc>
              <a:buFont typeface="Calibri" panose="020F0502020204030204" pitchFamily="34" charset="0"/>
              <a:buChar char="•"/>
            </a:pPr>
            <a:r>
              <a:rPr lang="et-EE" sz="1800" dirty="0">
                <a:effectLst/>
                <a:latin typeface="Calibri" panose="020F0502020204030204" pitchFamily="34" charset="0"/>
                <a:ea typeface="Calibri" panose="020F0502020204030204" pitchFamily="34" charset="0"/>
                <a:cs typeface="Calibri" panose="020F0502020204030204" pitchFamily="34" charset="0"/>
              </a:rPr>
              <a:t>Juhtumikorraldaja – organisatsioon </a:t>
            </a:r>
          </a:p>
          <a:p>
            <a:pPr marL="342900" lvl="0" indent="-342900">
              <a:lnSpc>
                <a:spcPct val="107000"/>
              </a:lnSpc>
              <a:buFont typeface="Calibri" panose="020F0502020204030204" pitchFamily="34" charset="0"/>
              <a:buChar char="•"/>
            </a:pPr>
            <a:r>
              <a:rPr lang="et-EE" sz="1800" dirty="0">
                <a:effectLst/>
                <a:latin typeface="Calibri" panose="020F0502020204030204" pitchFamily="34" charset="0"/>
                <a:ea typeface="Calibri" panose="020F0502020204030204" pitchFamily="34" charset="0"/>
                <a:cs typeface="Calibri" panose="020F0502020204030204" pitchFamily="34" charset="0"/>
              </a:rPr>
              <a:t>Organisatsioon – organisatsioon (minimaalne </a:t>
            </a:r>
            <a:r>
              <a:rPr lang="et-EE" sz="1800" dirty="0" err="1">
                <a:effectLst/>
                <a:latin typeface="Calibri" panose="020F0502020204030204" pitchFamily="34" charset="0"/>
                <a:ea typeface="Calibri" panose="020F0502020204030204" pitchFamily="34" charset="0"/>
                <a:cs typeface="Calibri" panose="020F0502020204030204" pitchFamily="34" charset="0"/>
              </a:rPr>
              <a:t>org-de</a:t>
            </a:r>
            <a:r>
              <a:rPr lang="et-EE" sz="1800" dirty="0">
                <a:effectLst/>
                <a:latin typeface="Calibri" panose="020F0502020204030204" pitchFamily="34" charset="0"/>
                <a:ea typeface="Calibri" panose="020F0502020204030204" pitchFamily="34" charset="0"/>
                <a:cs typeface="Calibri" panose="020F0502020204030204" pitchFamily="34" charset="0"/>
              </a:rPr>
              <a:t> tasandi koostöö </a:t>
            </a:r>
            <a:r>
              <a:rPr lang="et-EE" sz="1800" dirty="0">
                <a:effectLst/>
                <a:latin typeface="Calibri" panose="020F0502020204030204" pitchFamily="34" charset="0"/>
                <a:ea typeface="Wingdings" panose="05000000000000000000" pitchFamily="2" charset="2"/>
                <a:cs typeface="Wingdings" panose="05000000000000000000" pitchFamily="2" charset="2"/>
                <a:sym typeface="Wingdings" panose="05000000000000000000" pitchFamily="2" charset="2"/>
              </a:rPr>
              <a:t></a:t>
            </a:r>
            <a:r>
              <a:rPr lang="et-EE" sz="1800" dirty="0">
                <a:effectLst/>
                <a:latin typeface="Calibri" panose="020F0502020204030204" pitchFamily="34" charset="0"/>
                <a:ea typeface="Calibri" panose="020F0502020204030204" pitchFamily="34" charset="0"/>
                <a:cs typeface="Calibri" panose="020F0502020204030204" pitchFamily="34" charset="0"/>
              </a:rPr>
              <a:t> jätkusuutlikkus?)</a:t>
            </a:r>
          </a:p>
          <a:p>
            <a:pPr marL="342900" lvl="0" indent="-342900">
              <a:lnSpc>
                <a:spcPct val="107000"/>
              </a:lnSpc>
              <a:spcAft>
                <a:spcPts val="800"/>
              </a:spcAft>
              <a:buFont typeface="Calibri" panose="020F0502020204030204" pitchFamily="34" charset="0"/>
              <a:buChar char="•"/>
            </a:pPr>
            <a:r>
              <a:rPr lang="et-EE" sz="1800" dirty="0">
                <a:effectLst/>
                <a:latin typeface="Calibri" panose="020F0502020204030204" pitchFamily="34" charset="0"/>
                <a:ea typeface="Calibri" panose="020F0502020204030204" pitchFamily="34" charset="0"/>
                <a:cs typeface="Calibri" panose="020F0502020204030204" pitchFamily="34" charset="0"/>
              </a:rPr>
              <a:t>Juhtumikorraldaja/organisatsioon – ühiskond</a:t>
            </a:r>
          </a:p>
          <a:p>
            <a:pPr marL="342900" lvl="0" indent="-342900">
              <a:lnSpc>
                <a:spcPct val="107000"/>
              </a:lnSpc>
              <a:spcAft>
                <a:spcPts val="800"/>
              </a:spcAft>
              <a:buFont typeface="Calibri" panose="020F0502020204030204" pitchFamily="34" charset="0"/>
              <a:buChar char="•"/>
            </a:pPr>
            <a:endParaRPr lang="et-EE"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456A949-F838-4BC3-81A8-BC29F076747E}" type="slidenum">
              <a:rPr lang="et-EE" smtClean="0"/>
              <a:t>15</a:t>
            </a:fld>
            <a:endParaRPr lang="et-EE"/>
          </a:p>
        </p:txBody>
      </p:sp>
    </p:spTree>
    <p:extLst>
      <p:ext uri="{BB962C8B-B14F-4D97-AF65-F5344CB8AC3E}">
        <p14:creationId xmlns:p14="http://schemas.microsoft.com/office/powerpoint/2010/main" val="734785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effectLst/>
                <a:latin typeface="IBM Plex Sans" panose="020B0503050203000203" pitchFamily="34" charset="-70"/>
                <a:ea typeface="IBM Plex Sans" panose="020B0503050203000203" pitchFamily="34" charset="-70"/>
                <a:cs typeface="Vrinda" panose="020B0502040204020203" pitchFamily="34" charset="0"/>
              </a:rPr>
              <a:t>IAP2 mudeli kohaselt tuleb eristada viite erinevat kaasamise või koostöö viisi või etappi, kusjuures informeerimise puhul on koostöö kõige pinnapealsem ja ühepoolsem, minnes edasi järjest </a:t>
            </a:r>
            <a:r>
              <a:rPr lang="et-EE" sz="1800" dirty="0" err="1">
                <a:effectLst/>
                <a:latin typeface="IBM Plex Sans" panose="020B0503050203000203" pitchFamily="34" charset="-70"/>
                <a:ea typeface="IBM Plex Sans" panose="020B0503050203000203" pitchFamily="34" charset="-70"/>
                <a:cs typeface="Vrinda" panose="020B0502040204020203" pitchFamily="34" charset="0"/>
              </a:rPr>
              <a:t>mitmepoolsemaks</a:t>
            </a:r>
            <a:r>
              <a:rPr lang="et-EE" sz="1800" dirty="0">
                <a:effectLst/>
                <a:latin typeface="IBM Plex Sans" panose="020B0503050203000203" pitchFamily="34" charset="-70"/>
                <a:ea typeface="IBM Plex Sans" panose="020B0503050203000203" pitchFamily="34" charset="-70"/>
                <a:cs typeface="Vrinda" panose="020B0502040204020203" pitchFamily="34" charset="0"/>
              </a:rPr>
              <a:t> ja sisukamaks. Sõltuvalt konkreetsest juhtumist ja tegevusest võib noore toetamine eeldada kõigi nimetatud koostööviiside rakendamist.</a:t>
            </a:r>
            <a:endParaRPr lang="et-EE" sz="1800" dirty="0">
              <a:effectLst/>
              <a:latin typeface="Calibri" panose="020F0502020204030204" pitchFamily="34" charset="0"/>
              <a:ea typeface="Calibri" panose="020F0502020204030204" pitchFamily="34" charset="0"/>
              <a:cs typeface="Vrinda" panose="020B0502040204020203" pitchFamily="34" charset="0"/>
            </a:endParaRPr>
          </a:p>
          <a:p>
            <a:endParaRPr lang="et-EE" sz="1800" dirty="0">
              <a:effectLst/>
              <a:latin typeface="Calibri" panose="020F0502020204030204" pitchFamily="34" charset="0"/>
              <a:ea typeface="Calibri" panose="020F0502020204030204" pitchFamily="34" charset="0"/>
              <a:cs typeface="Vrinda" panose="020B0502040204020203" pitchFamily="34" charset="0"/>
            </a:endParaRPr>
          </a:p>
          <a:p>
            <a:r>
              <a:rPr lang="et-EE" sz="1800" b="1" dirty="0">
                <a:effectLst/>
                <a:latin typeface="Calibri" panose="020F0502020204030204" pitchFamily="34" charset="0"/>
                <a:ea typeface="Calibri" panose="020F0502020204030204" pitchFamily="34" charset="0"/>
                <a:cs typeface="Vrinda" panose="020B0502040204020203" pitchFamily="34" charset="0"/>
              </a:rPr>
              <a:t>Informeerimine</a:t>
            </a:r>
            <a:r>
              <a:rPr lang="et-EE" sz="1800" dirty="0">
                <a:effectLst/>
                <a:latin typeface="Calibri" panose="020F0502020204030204" pitchFamily="34" charset="0"/>
                <a:ea typeface="Calibri" panose="020F0502020204030204" pitchFamily="34" charset="0"/>
                <a:cs typeface="Vrinda" panose="020B0502040204020203" pitchFamily="34" charset="0"/>
              </a:rPr>
              <a:t> (A) - </a:t>
            </a:r>
            <a:r>
              <a:rPr lang="et-EE" sz="1800" b="1" dirty="0">
                <a:effectLst/>
                <a:latin typeface="IBM Plex Sans" panose="020B0503050203000203" pitchFamily="34" charset="-70"/>
                <a:ea typeface="IBM Plex Sans" panose="020B0503050203000203" pitchFamily="34" charset="-70"/>
                <a:cs typeface="Vrinda" panose="020B0502040204020203" pitchFamily="34" charset="0"/>
              </a:rPr>
              <a:t>ühepoolne info edastamine</a:t>
            </a:r>
            <a:r>
              <a:rPr lang="et-EE" sz="1800" dirty="0">
                <a:effectLst/>
                <a:latin typeface="IBM Plex Sans" panose="020B0503050203000203" pitchFamily="34" charset="-70"/>
                <a:ea typeface="IBM Plex Sans" panose="020B0503050203000203" pitchFamily="34" charset="-70"/>
                <a:cs typeface="Vrinda" panose="020B0502040204020203" pitchFamily="34" charset="0"/>
              </a:rPr>
              <a:t> nt selle kohta, millega info </a:t>
            </a:r>
            <a:r>
              <a:rPr lang="et-EE" sz="1800" dirty="0" err="1">
                <a:effectLst/>
                <a:latin typeface="IBM Plex Sans" panose="020B0503050203000203" pitchFamily="34" charset="-70"/>
                <a:ea typeface="IBM Plex Sans" panose="020B0503050203000203" pitchFamily="34" charset="-70"/>
                <a:cs typeface="Vrinda" panose="020B0502040204020203" pitchFamily="34" charset="0"/>
              </a:rPr>
              <a:t>edastaja</a:t>
            </a:r>
            <a:r>
              <a:rPr lang="et-EE" sz="1800" dirty="0">
                <a:effectLst/>
                <a:latin typeface="IBM Plex Sans" panose="020B0503050203000203" pitchFamily="34" charset="-70"/>
                <a:ea typeface="IBM Plex Sans" panose="020B0503050203000203" pitchFamily="34" charset="-70"/>
                <a:cs typeface="Vrinda" panose="020B0502040204020203" pitchFamily="34" charset="0"/>
              </a:rPr>
              <a:t> tegutseb, milliseid teenuseid pakub või millised võimalused noorel on haridustee jätkamiseks, töö leidmiseks või muude isiklike eesmärkideni jõudmiseks. </a:t>
            </a:r>
          </a:p>
          <a:p>
            <a:r>
              <a:rPr lang="et-EE" sz="1800" b="1" dirty="0">
                <a:effectLst/>
                <a:latin typeface="IBM Plex Sans" panose="020B0503050203000203" pitchFamily="34" charset="-70"/>
                <a:ea typeface="Calibri" panose="020F0502020204030204" pitchFamily="34" charset="0"/>
                <a:cs typeface="Vrinda" panose="020B0502040204020203" pitchFamily="34" charset="0"/>
              </a:rPr>
              <a:t>Konsulteerimine</a:t>
            </a:r>
            <a:r>
              <a:rPr lang="et-EE" sz="1800" dirty="0">
                <a:effectLst/>
                <a:latin typeface="IBM Plex Sans" panose="020B0503050203000203" pitchFamily="34" charset="-70"/>
                <a:ea typeface="Calibri" panose="020F0502020204030204" pitchFamily="34" charset="0"/>
                <a:cs typeface="Vrinda" panose="020B0502040204020203" pitchFamily="34" charset="0"/>
              </a:rPr>
              <a:t> (B) – nõu küsimine kolleegidelt, võrgustiku liikmetelt jne abistatava noore paremaks toetamiseks. Info küsimine ilma oma infot vastu andmata.</a:t>
            </a:r>
          </a:p>
          <a:p>
            <a:r>
              <a:rPr lang="et-EE" sz="1800" b="1" dirty="0">
                <a:effectLst/>
                <a:latin typeface="IBM Plex Sans" panose="020B0503050203000203" pitchFamily="34" charset="-70"/>
                <a:ea typeface="Calibri" panose="020F0502020204030204" pitchFamily="34" charset="0"/>
                <a:cs typeface="Vrinda" panose="020B0502040204020203" pitchFamily="34" charset="0"/>
              </a:rPr>
              <a:t>Kaasamine</a:t>
            </a:r>
            <a:r>
              <a:rPr lang="et-EE" sz="1800" dirty="0">
                <a:effectLst/>
                <a:latin typeface="IBM Plex Sans" panose="020B0503050203000203" pitchFamily="34" charset="-70"/>
                <a:ea typeface="Calibri" panose="020F0502020204030204" pitchFamily="34" charset="0"/>
                <a:cs typeface="Vrinda" panose="020B0502040204020203" pitchFamily="34" charset="0"/>
              </a:rPr>
              <a:t> (C)  - info küsimine ja andmine, kuid koostöö osapooled omavahel sama juhtumi raames ei kontakteeru</a:t>
            </a:r>
          </a:p>
          <a:p>
            <a:r>
              <a:rPr lang="et-EE" sz="1800" b="1" dirty="0">
                <a:effectLst/>
                <a:latin typeface="IBM Plex Sans" panose="020B0503050203000203" pitchFamily="34" charset="-70"/>
                <a:ea typeface="Calibri" panose="020F0502020204030204" pitchFamily="34" charset="0"/>
                <a:cs typeface="Vrinda" panose="020B0502040204020203" pitchFamily="34" charset="0"/>
              </a:rPr>
              <a:t>Koostöö tegemine </a:t>
            </a:r>
            <a:r>
              <a:rPr lang="et-EE" sz="1800" dirty="0">
                <a:effectLst/>
                <a:latin typeface="IBM Plex Sans" panose="020B0503050203000203" pitchFamily="34" charset="-70"/>
                <a:ea typeface="Calibri" panose="020F0502020204030204" pitchFamily="34" charset="0"/>
                <a:cs typeface="Vrinda" panose="020B0502040204020203" pitchFamily="34" charset="0"/>
              </a:rPr>
              <a:t>(D) – kõik koostöö osapooled küsivad ja annavad infot, sh omavahel, mitte vaid läbi JK</a:t>
            </a:r>
          </a:p>
          <a:p>
            <a:r>
              <a:rPr lang="et-EE" sz="1800" b="1" dirty="0" err="1">
                <a:effectLst/>
                <a:latin typeface="IBM Plex Sans" panose="020B0503050203000203" pitchFamily="34" charset="-70"/>
                <a:ea typeface="Calibri" panose="020F0502020204030204" pitchFamily="34" charset="0"/>
                <a:cs typeface="Vrinda" panose="020B0502040204020203" pitchFamily="34" charset="0"/>
              </a:rPr>
              <a:t>Võimestamine</a:t>
            </a:r>
            <a:r>
              <a:rPr lang="et-EE" sz="1800" dirty="0">
                <a:effectLst/>
                <a:latin typeface="IBM Plex Sans" panose="020B0503050203000203" pitchFamily="34" charset="-70"/>
                <a:ea typeface="Calibri" panose="020F0502020204030204" pitchFamily="34" charset="0"/>
                <a:cs typeface="Vrinda" panose="020B0502040204020203" pitchFamily="34" charset="0"/>
              </a:rPr>
              <a:t> (E) - </a:t>
            </a:r>
            <a:r>
              <a:rPr lang="et-EE" sz="1800" dirty="0">
                <a:effectLst/>
                <a:latin typeface="IBM Plex Sans" panose="020B0503050203000203" pitchFamily="34" charset="-70"/>
                <a:ea typeface="IBM Plex Sans" panose="020B0503050203000203" pitchFamily="34" charset="-70"/>
                <a:cs typeface="Vrinda" panose="020B0502040204020203" pitchFamily="34" charset="0"/>
              </a:rPr>
              <a:t>KOV kui NGTS-i raames suurimat juhtrolli omav (noorte nimekirjad) osapool annab teistele osapooltele vaba voli või suurema rolli noore abistamises </a:t>
            </a:r>
            <a:r>
              <a:rPr lang="et-EE" sz="1800" b="1" dirty="0">
                <a:effectLst/>
                <a:latin typeface="IBM Plex Sans" panose="020B0503050203000203" pitchFamily="34" charset="-70"/>
                <a:ea typeface="IBM Plex Sans" panose="020B0503050203000203" pitchFamily="34" charset="-70"/>
                <a:cs typeface="Vrinda" panose="020B0502040204020203" pitchFamily="34" charset="0"/>
              </a:rPr>
              <a:t>jäädes ise toetavasse rolli</a:t>
            </a:r>
            <a:r>
              <a:rPr lang="et-EE" sz="1800" dirty="0">
                <a:effectLst/>
                <a:latin typeface="IBM Plex Sans" panose="020B0503050203000203" pitchFamily="34" charset="-70"/>
                <a:ea typeface="IBM Plex Sans" panose="020B0503050203000203" pitchFamily="34" charset="-70"/>
                <a:cs typeface="Vrinda" panose="020B0502040204020203" pitchFamily="34" charset="0"/>
              </a:rPr>
              <a:t>: noorega kontakteerumise järgselt suurem roll nt </a:t>
            </a:r>
            <a:r>
              <a:rPr lang="et-EE" sz="1800" dirty="0" err="1">
                <a:effectLst/>
                <a:latin typeface="IBM Plex Sans" panose="020B0503050203000203" pitchFamily="34" charset="-70"/>
                <a:ea typeface="IBM Plex Sans" panose="020B0503050203000203" pitchFamily="34" charset="-70"/>
                <a:cs typeface="Vrinda" panose="020B0502040204020203" pitchFamily="34" charset="0"/>
              </a:rPr>
              <a:t>Tugila</a:t>
            </a:r>
            <a:r>
              <a:rPr lang="et-EE" sz="1800" dirty="0">
                <a:effectLst/>
                <a:latin typeface="IBM Plex Sans" panose="020B0503050203000203" pitchFamily="34" charset="-70"/>
                <a:ea typeface="IBM Plex Sans" panose="020B0503050203000203" pitchFamily="34" charset="-70"/>
                <a:cs typeface="Vrinda" panose="020B0502040204020203" pitchFamily="34" charset="0"/>
              </a:rPr>
              <a:t> töötajale, lastekaitsespetsialistile või sotsiaaltöötajale, kel ilma NGTS-ta poleks võimalust otse nooreni jõuda</a:t>
            </a:r>
          </a:p>
          <a:p>
            <a:endParaRPr lang="et-EE" sz="1800" dirty="0">
              <a:effectLst/>
              <a:latin typeface="IBM Plex Sans" panose="020B0503050203000203" pitchFamily="34" charset="-70"/>
              <a:ea typeface="Calibri" panose="020F0502020204030204" pitchFamily="34" charset="0"/>
              <a:cs typeface="Vrinda"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0" dirty="0">
                <a:effectLst/>
                <a:latin typeface="IBM Plex Sans" panose="020B0503050203000203" pitchFamily="34" charset="-70"/>
                <a:ea typeface="Calibri" panose="020F0502020204030204" pitchFamily="34" charset="0"/>
                <a:cs typeface="Vrinda" panose="020B0502040204020203" pitchFamily="34" charset="0"/>
              </a:rPr>
              <a:t>Enim on informeerimist ja konsulteerimist, kuid tuli välja ka kaasamise ja koostöö tegemise ning mõningaid </a:t>
            </a:r>
            <a:r>
              <a:rPr lang="et-EE" sz="1800" b="0" dirty="0" err="1">
                <a:effectLst/>
                <a:latin typeface="IBM Plex Sans" panose="020B0503050203000203" pitchFamily="34" charset="-70"/>
                <a:ea typeface="Calibri" panose="020F0502020204030204" pitchFamily="34" charset="0"/>
                <a:cs typeface="Vrinda" panose="020B0502040204020203" pitchFamily="34" charset="0"/>
              </a:rPr>
              <a:t>võimestamise</a:t>
            </a:r>
            <a:r>
              <a:rPr lang="et-EE" sz="1800" b="0" dirty="0">
                <a:effectLst/>
                <a:latin typeface="IBM Plex Sans" panose="020B0503050203000203" pitchFamily="34" charset="-70"/>
                <a:ea typeface="Calibri" panose="020F0502020204030204" pitchFamily="34" charset="0"/>
                <a:cs typeface="Vrinda" panose="020B0502040204020203" pitchFamily="34" charset="0"/>
              </a:rPr>
              <a:t> näiteid, võrgustikutöö roll ja selle oluliseks pidamine on kasvamas.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effectLst/>
                <a:latin typeface="Calibri" panose="020F0502020204030204" pitchFamily="34" charset="0"/>
                <a:ea typeface="Calibri" panose="020F0502020204030204" pitchFamily="34" charset="0"/>
                <a:cs typeface="Vrinda" panose="020B0502040204020203" pitchFamily="34" charset="0"/>
              </a:rPr>
              <a:t>Probleemkohad</a:t>
            </a:r>
            <a:r>
              <a:rPr lang="et-EE" sz="1800" dirty="0">
                <a:effectLst/>
                <a:latin typeface="Calibri" panose="020F0502020204030204" pitchFamily="34" charset="0"/>
                <a:ea typeface="Calibri" panose="020F0502020204030204" pitchFamily="34" charset="0"/>
                <a:cs typeface="Vrinda" panose="020B0502040204020203" pitchFamily="34" charset="0"/>
              </a:rPr>
              <a:t>: koostööd tehakse väheste partneritega, isikupõhiselt, pigem juhtumipõhiselt, ebaregulaarselt ja ühepoolselt.</a:t>
            </a:r>
            <a:endParaRPr lang="et-EE" sz="1800" b="1" dirty="0">
              <a:effectLst/>
              <a:latin typeface="IBM Plex Sans" panose="020B0503050203000203" pitchFamily="34" charset="-70"/>
              <a:ea typeface="Calibri" panose="020F0502020204030204" pitchFamily="34" charset="0"/>
              <a:cs typeface="Vrinda" panose="020B0502040204020203" pitchFamily="34" charset="0"/>
            </a:endParaRPr>
          </a:p>
          <a:p>
            <a:endParaRPr lang="et-EE" sz="1800" b="1" dirty="0">
              <a:effectLst/>
              <a:latin typeface="Calibri" panose="020F0502020204030204" pitchFamily="34" charset="0"/>
              <a:ea typeface="Calibri" panose="020F0502020204030204" pitchFamily="34" charset="0"/>
              <a:cs typeface="Vrinda" panose="020B0502040204020203" pitchFamily="34" charset="0"/>
            </a:endParaRPr>
          </a:p>
          <a:p>
            <a:endParaRPr lang="et-EE" sz="1800" dirty="0">
              <a:effectLst/>
              <a:latin typeface="Calibri" panose="020F0502020204030204" pitchFamily="34" charset="0"/>
              <a:cs typeface="Vrinda" panose="020B0502040204020203" pitchFamily="34" charset="0"/>
            </a:endParaRPr>
          </a:p>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16</a:t>
            </a:fld>
            <a:endParaRPr lang="et-EE"/>
          </a:p>
        </p:txBody>
      </p:sp>
    </p:spTree>
    <p:extLst>
      <p:ext uri="{BB962C8B-B14F-4D97-AF65-F5344CB8AC3E}">
        <p14:creationId xmlns:p14="http://schemas.microsoft.com/office/powerpoint/2010/main" val="122314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a:effectLst/>
                <a:latin typeface="Calibri" panose="020F0502020204030204" pitchFamily="34" charset="0"/>
                <a:ea typeface="Calibri" panose="020F0502020204030204" pitchFamily="34" charset="0"/>
                <a:cs typeface="Vrinda" panose="020B0502040204020203" pitchFamily="34" charset="0"/>
              </a:rPr>
              <a:t>Enamus nimetatud teguritest on seotud kommunikatsiooniga: kuidas NEET-noortega tegelemise olulisust ja NGTS-i väärtust mõistetakse, kuidas JK-</a:t>
            </a:r>
            <a:r>
              <a:rPr lang="et-EE" sz="1800" err="1">
                <a:effectLst/>
                <a:latin typeface="Calibri" panose="020F0502020204030204" pitchFamily="34" charset="0"/>
                <a:ea typeface="Calibri" panose="020F0502020204030204" pitchFamily="34" charset="0"/>
                <a:cs typeface="Vrinda" panose="020B0502040204020203" pitchFamily="34" charset="0"/>
              </a:rPr>
              <a:t>sid</a:t>
            </a:r>
            <a:r>
              <a:rPr lang="et-EE" sz="1800">
                <a:effectLst/>
                <a:latin typeface="Calibri" panose="020F0502020204030204" pitchFamily="34" charset="0"/>
                <a:ea typeface="Calibri" panose="020F0502020204030204" pitchFamily="34" charset="0"/>
                <a:cs typeface="Vrinda" panose="020B0502040204020203" pitchFamily="34" charset="0"/>
              </a:rPr>
              <a:t> motiveeritakse-toetatakse, kuivõrd ollakse teadlikud potentsiaalsetest koostööpartneritest ja nende tegemistest, kuidas jõuab info võimalustest, sh nt </a:t>
            </a:r>
            <a:r>
              <a:rPr lang="et-EE" sz="1800" err="1">
                <a:effectLst/>
                <a:latin typeface="Calibri" panose="020F0502020204030204" pitchFamily="34" charset="0"/>
                <a:ea typeface="Calibri" panose="020F0502020204030204" pitchFamily="34" charset="0"/>
                <a:cs typeface="Vrinda" panose="020B0502040204020203" pitchFamily="34" charset="0"/>
              </a:rPr>
              <a:t>NGTSist</a:t>
            </a:r>
            <a:r>
              <a:rPr lang="et-EE" sz="1800">
                <a:effectLst/>
                <a:latin typeface="Calibri" panose="020F0502020204030204" pitchFamily="34" charset="0"/>
                <a:ea typeface="Calibri" panose="020F0502020204030204" pitchFamily="34" charset="0"/>
                <a:cs typeface="Vrinda" panose="020B0502040204020203" pitchFamily="34" charset="0"/>
              </a:rPr>
              <a:t>, potentsiaalsete NEET-noorte ja nende peredeni.</a:t>
            </a:r>
            <a:endParaRPr lang="et-EE" sz="18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456A949-F838-4BC3-81A8-BC29F076747E}" type="slidenum">
              <a:rPr lang="et-EE" smtClean="0"/>
              <a:t>17</a:t>
            </a:fld>
            <a:endParaRPr lang="et-EE"/>
          </a:p>
        </p:txBody>
      </p:sp>
    </p:spTree>
    <p:extLst>
      <p:ext uri="{BB962C8B-B14F-4D97-AF65-F5344CB8AC3E}">
        <p14:creationId xmlns:p14="http://schemas.microsoft.com/office/powerpoint/2010/main" val="321994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18</a:t>
            </a:fld>
            <a:endParaRPr lang="et-EE"/>
          </a:p>
        </p:txBody>
      </p:sp>
    </p:spTree>
    <p:extLst>
      <p:ext uri="{BB962C8B-B14F-4D97-AF65-F5344CB8AC3E}">
        <p14:creationId xmlns:p14="http://schemas.microsoft.com/office/powerpoint/2010/main" val="299004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19</a:t>
            </a:fld>
            <a:endParaRPr lang="et-EE"/>
          </a:p>
        </p:txBody>
      </p:sp>
    </p:spTree>
    <p:extLst>
      <p:ext uri="{BB962C8B-B14F-4D97-AF65-F5344CB8AC3E}">
        <p14:creationId xmlns:p14="http://schemas.microsoft.com/office/powerpoint/2010/main" val="4283912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Tartu linn on välja jäetud kuna kahe esimese seire Tartu linna nimekirjades oli väga palju välisüliõpilasi, osakoormusel õppijaid ja teisi noori, kes tegelikult poleks pidanud nimekirja sattuma. Tartu nimekirja pikkuseks oli I seires 2067, II seires 2662, III seires 915 ja IV seires 855 noort. Sarnaseid vigu ja ebatäpsusi esineb nimekirjade koostamise metoodikat arvestades paratamatult kõigi </a:t>
            </a:r>
            <a:r>
              <a:rPr lang="et-EE" sz="1800" dirty="0" err="1">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KOV-de</a:t>
            </a:r>
            <a:r>
              <a:rPr lang="et-EE" sz="1800" dirty="0">
                <a:solidFill>
                  <a:srgbClr val="000000"/>
                </a:solidFill>
                <a:effectLst/>
                <a:latin typeface="IBM Plex Sans" panose="020B0503050203000203" pitchFamily="34" charset="0"/>
                <a:ea typeface="IBM Plex Sans" panose="020B0503050203000203" pitchFamily="34" charset="0"/>
                <a:cs typeface="Vrinda" panose="020B0502040204020203" pitchFamily="34" charset="0"/>
              </a:rPr>
              <a:t> puhul, kuid ülejäänud 14 kõigis seiretes osalenud KOV puhul ei ole suuri kõikumisi nimekirjade pikkuses, so võib öelda, et vigadest tekkiv „mürafoon“ on stabiilsem. Näiteks keskmine seirenimekirja pikkuse vähenemine II ja III seire vahel oli 14 KOV puhul keskmiselt 25%, kuid Tartu linnas 66% (peaaegu kolm korda).</a:t>
            </a:r>
            <a:endParaRPr lang="et-EE" sz="1800" dirty="0">
              <a:effectLst/>
              <a:latin typeface="IBM Plex Sans" panose="020B0503050203000203" pitchFamily="34" charset="0"/>
              <a:ea typeface="IBM Plex Sans" panose="020B0503050203000203" pitchFamily="34" charset="0"/>
              <a:cs typeface="Vrinda" panose="020B0502040204020203" pitchFamily="34" charset="0"/>
            </a:endParaRPr>
          </a:p>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20</a:t>
            </a:fld>
            <a:endParaRPr lang="et-EE"/>
          </a:p>
        </p:txBody>
      </p:sp>
    </p:spTree>
    <p:extLst>
      <p:ext uri="{BB962C8B-B14F-4D97-AF65-F5344CB8AC3E}">
        <p14:creationId xmlns:p14="http://schemas.microsoft.com/office/powerpoint/2010/main" val="36995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a:t>
            </a:fld>
            <a:endParaRPr lang="et-EE"/>
          </a:p>
        </p:txBody>
      </p:sp>
    </p:spTree>
    <p:extLst>
      <p:ext uri="{BB962C8B-B14F-4D97-AF65-F5344CB8AC3E}">
        <p14:creationId xmlns:p14="http://schemas.microsoft.com/office/powerpoint/2010/main" val="3804625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Mida kiiremini ühendust võeti, seda paremini vastati </a:t>
            </a:r>
          </a:p>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21</a:t>
            </a:fld>
            <a:endParaRPr lang="et-EE"/>
          </a:p>
        </p:txBody>
      </p:sp>
    </p:spTree>
    <p:extLst>
      <p:ext uri="{BB962C8B-B14F-4D97-AF65-F5344CB8AC3E}">
        <p14:creationId xmlns:p14="http://schemas.microsoft.com/office/powerpoint/2010/main" val="2238809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22</a:t>
            </a:fld>
            <a:endParaRPr lang="et-EE"/>
          </a:p>
        </p:txBody>
      </p:sp>
    </p:spTree>
    <p:extLst>
      <p:ext uri="{BB962C8B-B14F-4D97-AF65-F5344CB8AC3E}">
        <p14:creationId xmlns:p14="http://schemas.microsoft.com/office/powerpoint/2010/main" val="1485073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23</a:t>
            </a:fld>
            <a:endParaRPr lang="et-EE"/>
          </a:p>
        </p:txBody>
      </p:sp>
    </p:spTree>
    <p:extLst>
      <p:ext uri="{BB962C8B-B14F-4D97-AF65-F5344CB8AC3E}">
        <p14:creationId xmlns:p14="http://schemas.microsoft.com/office/powerpoint/2010/main" val="358248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Stsenaariumid mudeli järgi arvutatud</a:t>
            </a:r>
          </a:p>
          <a:p>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So siin ei ole üldist majandusolukorda, töötuse määra, rännet jms tegureid!!!</a:t>
            </a:r>
          </a:p>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24</a:t>
            </a:fld>
            <a:endParaRPr lang="et-EE"/>
          </a:p>
        </p:txBody>
      </p:sp>
    </p:spTree>
    <p:extLst>
      <p:ext uri="{BB962C8B-B14F-4D97-AF65-F5344CB8AC3E}">
        <p14:creationId xmlns:p14="http://schemas.microsoft.com/office/powerpoint/2010/main" val="1405243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25</a:t>
            </a:fld>
            <a:endParaRPr lang="et-EE"/>
          </a:p>
        </p:txBody>
      </p:sp>
    </p:spTree>
    <p:extLst>
      <p:ext uri="{BB962C8B-B14F-4D97-AF65-F5344CB8AC3E}">
        <p14:creationId xmlns:p14="http://schemas.microsoft.com/office/powerpoint/2010/main" val="144577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26</a:t>
            </a:fld>
            <a:endParaRPr lang="et-EE"/>
          </a:p>
        </p:txBody>
      </p:sp>
    </p:spTree>
    <p:extLst>
      <p:ext uri="{BB962C8B-B14F-4D97-AF65-F5344CB8AC3E}">
        <p14:creationId xmlns:p14="http://schemas.microsoft.com/office/powerpoint/2010/main" val="1299393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27</a:t>
            </a:fld>
            <a:endParaRPr lang="et-EE"/>
          </a:p>
        </p:txBody>
      </p:sp>
    </p:spTree>
    <p:extLst>
      <p:ext uri="{BB962C8B-B14F-4D97-AF65-F5344CB8AC3E}">
        <p14:creationId xmlns:p14="http://schemas.microsoft.com/office/powerpoint/2010/main" val="3932023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28</a:t>
            </a:fld>
            <a:endParaRPr lang="et-EE"/>
          </a:p>
        </p:txBody>
      </p:sp>
    </p:spTree>
    <p:extLst>
      <p:ext uri="{BB962C8B-B14F-4D97-AF65-F5344CB8AC3E}">
        <p14:creationId xmlns:p14="http://schemas.microsoft.com/office/powerpoint/2010/main" val="269678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7349ED6B-FCE1-4E12-84C4-F16F2A7BE5F8}" type="slidenum">
              <a:rPr lang="et-EE" smtClean="0"/>
              <a:t>29</a:t>
            </a:fld>
            <a:endParaRPr lang="et-EE"/>
          </a:p>
        </p:txBody>
      </p:sp>
    </p:spTree>
    <p:extLst>
      <p:ext uri="{BB962C8B-B14F-4D97-AF65-F5344CB8AC3E}">
        <p14:creationId xmlns:p14="http://schemas.microsoft.com/office/powerpoint/2010/main" val="1195130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B456A949-F838-4BC3-81A8-BC29F076747E}" type="slidenum">
              <a:rPr lang="et-EE" smtClean="0"/>
              <a:t>30</a:t>
            </a:fld>
            <a:endParaRPr lang="et-EE"/>
          </a:p>
        </p:txBody>
      </p:sp>
    </p:spTree>
    <p:extLst>
      <p:ext uri="{BB962C8B-B14F-4D97-AF65-F5344CB8AC3E}">
        <p14:creationId xmlns:p14="http://schemas.microsoft.com/office/powerpoint/2010/main" val="293889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7349ED6B-FCE1-4E12-84C4-F16F2A7BE5F8}" type="slidenum">
              <a:rPr lang="et-EE" smtClean="0"/>
              <a:t>3</a:t>
            </a:fld>
            <a:endParaRPr lang="et-EE"/>
          </a:p>
        </p:txBody>
      </p:sp>
    </p:spTree>
    <p:extLst>
      <p:ext uri="{BB962C8B-B14F-4D97-AF65-F5344CB8AC3E}">
        <p14:creationId xmlns:p14="http://schemas.microsoft.com/office/powerpoint/2010/main" val="584965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33</a:t>
            </a:fld>
            <a:endParaRPr lang="et-EE"/>
          </a:p>
        </p:txBody>
      </p:sp>
    </p:spTree>
    <p:extLst>
      <p:ext uri="{BB962C8B-B14F-4D97-AF65-F5344CB8AC3E}">
        <p14:creationId xmlns:p14="http://schemas.microsoft.com/office/powerpoint/2010/main" val="134436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800"/>
              </a:spcBef>
              <a:spcAft>
                <a:spcPts val="1000"/>
              </a:spcAft>
            </a:pPr>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4</a:t>
            </a:fld>
            <a:endParaRPr lang="et-EE"/>
          </a:p>
        </p:txBody>
      </p:sp>
    </p:spTree>
    <p:extLst>
      <p:ext uri="{BB962C8B-B14F-4D97-AF65-F5344CB8AC3E}">
        <p14:creationId xmlns:p14="http://schemas.microsoft.com/office/powerpoint/2010/main" val="221310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800"/>
              </a:spcBef>
              <a:spcAft>
                <a:spcPts val="1000"/>
              </a:spcAft>
            </a:pPr>
            <a:r>
              <a:rPr lang="et-EE" sz="1800" dirty="0">
                <a:effectLst/>
                <a:latin typeface="IBM Plex Sans" panose="020B0503050203000203" pitchFamily="34" charset="0"/>
                <a:ea typeface="IBM Plex Sans" panose="020B0503050203000203" pitchFamily="34" charset="0"/>
                <a:cs typeface="Vrinda" panose="020B0502040204020203" pitchFamily="34" charset="0"/>
              </a:rPr>
              <a:t>Kuna V seire algas 2020 aasta märtsis ja polnud hindamise ajaks lõppenud, on kohalike omavalitsuste aktiivsusnäitajaid võimalik esitada ainult esimese nelja seire kohta. Kasvanud on seirenimekirjade suurus ning mõnevõrra ka </a:t>
            </a:r>
            <a:r>
              <a:rPr lang="et-EE" sz="1800" dirty="0" err="1">
                <a:effectLst/>
                <a:latin typeface="IBM Plex Sans" panose="020B0503050203000203" pitchFamily="34" charset="0"/>
                <a:ea typeface="IBM Plex Sans" panose="020B0503050203000203" pitchFamily="34" charset="0"/>
                <a:cs typeface="Vrinda" panose="020B0502040204020203" pitchFamily="34" charset="0"/>
              </a:rPr>
              <a:t>KOV-de</a:t>
            </a:r>
            <a:r>
              <a:rPr lang="et-EE" sz="1800" dirty="0">
                <a:effectLst/>
                <a:latin typeface="IBM Plex Sans" panose="020B0503050203000203" pitchFamily="34" charset="0"/>
                <a:ea typeface="IBM Plex Sans" panose="020B0503050203000203" pitchFamily="34" charset="0"/>
                <a:cs typeface="Vrinda" panose="020B0502040204020203" pitchFamily="34" charset="0"/>
              </a:rPr>
              <a:t> aktiivsus kontaktide loomisel. Noorte valmisolek vastata on olnud stabiilselt veidi üle 10%. Kokkuvõttes on noorte arv, kelleni NGTS-</a:t>
            </a:r>
            <a:r>
              <a:rPr lang="et-EE" sz="1800" dirty="0" err="1">
                <a:effectLst/>
                <a:latin typeface="IBM Plex Sans" panose="020B0503050203000203" pitchFamily="34" charset="0"/>
                <a:ea typeface="IBM Plex Sans" panose="020B0503050203000203" pitchFamily="34" charset="0"/>
                <a:cs typeface="Vrinda" panose="020B0502040204020203" pitchFamily="34" charset="0"/>
              </a:rPr>
              <a:t>ga</a:t>
            </a:r>
            <a:r>
              <a:rPr lang="et-EE" sz="1800" dirty="0">
                <a:effectLst/>
                <a:latin typeface="IBM Plex Sans" panose="020B0503050203000203" pitchFamily="34" charset="0"/>
                <a:ea typeface="IBM Plex Sans" panose="020B0503050203000203" pitchFamily="34" charset="0"/>
                <a:cs typeface="Vrinda" panose="020B0502040204020203" pitchFamily="34" charset="0"/>
              </a:rPr>
              <a:t> jõutakse, iga seirega suurenenud (I seires 3 527 kontakti võtmist ja 769 noort, kes vastasid ning IV seires 7 077 kontakti võtmist ja 1 465 noort, kes vastasid).</a:t>
            </a:r>
          </a:p>
        </p:txBody>
      </p:sp>
      <p:sp>
        <p:nvSpPr>
          <p:cNvPr id="4" name="Slide Number Placeholder 3"/>
          <p:cNvSpPr>
            <a:spLocks noGrp="1"/>
          </p:cNvSpPr>
          <p:nvPr>
            <p:ph type="sldNum" sz="quarter" idx="5"/>
          </p:nvPr>
        </p:nvSpPr>
        <p:spPr/>
        <p:txBody>
          <a:bodyPr/>
          <a:lstStyle/>
          <a:p>
            <a:fld id="{7349ED6B-FCE1-4E12-84C4-F16F2A7BE5F8}" type="slidenum">
              <a:rPr lang="et-EE" smtClean="0"/>
              <a:t>5</a:t>
            </a:fld>
            <a:endParaRPr lang="et-EE"/>
          </a:p>
        </p:txBody>
      </p:sp>
    </p:spTree>
    <p:extLst>
      <p:ext uri="{BB962C8B-B14F-4D97-AF65-F5344CB8AC3E}">
        <p14:creationId xmlns:p14="http://schemas.microsoft.com/office/powerpoint/2010/main" val="91955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7349ED6B-FCE1-4E12-84C4-F16F2A7BE5F8}" type="slidenum">
              <a:rPr lang="et-EE" smtClean="0"/>
              <a:t>6</a:t>
            </a:fld>
            <a:endParaRPr lang="et-EE"/>
          </a:p>
        </p:txBody>
      </p:sp>
    </p:spTree>
    <p:extLst>
      <p:ext uri="{BB962C8B-B14F-4D97-AF65-F5344CB8AC3E}">
        <p14:creationId xmlns:p14="http://schemas.microsoft.com/office/powerpoint/2010/main" val="146062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7349ED6B-FCE1-4E12-84C4-F16F2A7BE5F8}" type="slidenum">
              <a:rPr lang="et-EE" smtClean="0"/>
              <a:t>7</a:t>
            </a:fld>
            <a:endParaRPr lang="et-EE"/>
          </a:p>
        </p:txBody>
      </p:sp>
    </p:spTree>
    <p:extLst>
      <p:ext uri="{BB962C8B-B14F-4D97-AF65-F5344CB8AC3E}">
        <p14:creationId xmlns:p14="http://schemas.microsoft.com/office/powerpoint/2010/main" val="168895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effectLst/>
                <a:latin typeface="IBM Plex Sans" panose="020B0503050203000203" pitchFamily="34" charset="0"/>
                <a:ea typeface="IBM Plex Sans" panose="020B0503050203000203" pitchFamily="34" charset="0"/>
                <a:cs typeface="Vrinda" panose="020B0502040204020203" pitchFamily="34" charset="0"/>
              </a:rPr>
              <a:t>Edaspidi noorte arvust rääkides vaatleme erinevaid kirjeid, so noore andmed, kes esineb mitmes seires, </a:t>
            </a:r>
            <a:r>
              <a:rPr lang="et-EE" sz="1200" dirty="0" err="1">
                <a:effectLst/>
                <a:latin typeface="IBM Plex Sans" panose="020B0503050203000203" pitchFamily="34" charset="0"/>
                <a:ea typeface="IBM Plex Sans" panose="020B0503050203000203" pitchFamily="34" charset="0"/>
                <a:cs typeface="Vrinda" panose="020B0502040204020203" pitchFamily="34" charset="0"/>
              </a:rPr>
              <a:t>esituvadki</a:t>
            </a:r>
            <a:r>
              <a:rPr lang="et-EE" sz="1200" dirty="0">
                <a:effectLst/>
                <a:latin typeface="IBM Plex Sans" panose="020B0503050203000203" pitchFamily="34" charset="0"/>
                <a:ea typeface="IBM Plex Sans" panose="020B0503050203000203" pitchFamily="34" charset="0"/>
                <a:cs typeface="Vrinda" panose="020B0502040204020203" pitchFamily="34" charset="0"/>
              </a:rPr>
              <a:t> kirjeldavas statistikas mitmekordselt.</a:t>
            </a:r>
          </a:p>
          <a:p>
            <a:endParaRPr lang="et-EE" dirty="0"/>
          </a:p>
          <a:p>
            <a:endParaRPr lang="et-EE" dirty="0"/>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effectLst/>
                <a:latin typeface="Segoe UI" panose="020B0502040204020203" pitchFamily="34" charset="0"/>
              </a:rPr>
              <a:t>Kas tegu </a:t>
            </a:r>
            <a:r>
              <a:rPr lang="et-EE" sz="1800" dirty="0" err="1">
                <a:effectLst/>
                <a:latin typeface="Segoe UI" panose="020B0502040204020203" pitchFamily="34" charset="0"/>
              </a:rPr>
              <a:t>stat</a:t>
            </a:r>
            <a:r>
              <a:rPr lang="et-EE" sz="1800" dirty="0">
                <a:effectLst/>
                <a:latin typeface="Segoe UI" panose="020B0502040204020203" pitchFamily="34" charset="0"/>
              </a:rPr>
              <a:t> oluliste erisustega? jah</a:t>
            </a:r>
          </a:p>
          <a:p>
            <a:endParaRPr lang="et-EE" dirty="0"/>
          </a:p>
          <a:p>
            <a:r>
              <a:rPr lang="et-EE" dirty="0"/>
              <a:t>16-17a sageli ei satu nimekirja kuna on koolis nimekirjas, venitatakse kustutamisega</a:t>
            </a:r>
          </a:p>
        </p:txBody>
      </p:sp>
      <p:sp>
        <p:nvSpPr>
          <p:cNvPr id="4" name="Slide Number Placeholder 3"/>
          <p:cNvSpPr>
            <a:spLocks noGrp="1"/>
          </p:cNvSpPr>
          <p:nvPr>
            <p:ph type="sldNum" sz="quarter" idx="5"/>
          </p:nvPr>
        </p:nvSpPr>
        <p:spPr/>
        <p:txBody>
          <a:bodyPr/>
          <a:lstStyle/>
          <a:p>
            <a:fld id="{7349ED6B-FCE1-4E12-84C4-F16F2A7BE5F8}" type="slidenum">
              <a:rPr lang="et-EE" smtClean="0"/>
              <a:t>8</a:t>
            </a:fld>
            <a:endParaRPr lang="et-EE"/>
          </a:p>
        </p:txBody>
      </p:sp>
    </p:spTree>
    <p:extLst>
      <p:ext uri="{BB962C8B-B14F-4D97-AF65-F5344CB8AC3E}">
        <p14:creationId xmlns:p14="http://schemas.microsoft.com/office/powerpoint/2010/main" val="421191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7349ED6B-FCE1-4E12-84C4-F16F2A7BE5F8}" type="slidenum">
              <a:rPr lang="et-EE" smtClean="0"/>
              <a:t>9</a:t>
            </a:fld>
            <a:endParaRPr lang="et-EE"/>
          </a:p>
        </p:txBody>
      </p:sp>
    </p:spTree>
    <p:extLst>
      <p:ext uri="{BB962C8B-B14F-4D97-AF65-F5344CB8AC3E}">
        <p14:creationId xmlns:p14="http://schemas.microsoft.com/office/powerpoint/2010/main" val="31869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552C-01B6-487B-B77E-A899086829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57540D-EB9D-4C8A-88D1-F6BDAE164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10DC4D-8B85-479A-ABD1-5E0BD48F7BD6}"/>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5" name="Footer Placeholder 4">
            <a:extLst>
              <a:ext uri="{FF2B5EF4-FFF2-40B4-BE49-F238E27FC236}">
                <a16:creationId xmlns:a16="http://schemas.microsoft.com/office/drawing/2014/main" id="{C3FB8CC6-A870-4093-BE9A-2FE2EC496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D8737-AAB0-42A6-9CEB-6082754DA8F4}"/>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293215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0A7E-7031-4A28-B1A5-8B8A210F68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7B21D8-4923-4BBB-B0C1-16B39B4CB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FA7C4-D4CB-4131-9DC9-C644A9043102}"/>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5" name="Footer Placeholder 4">
            <a:extLst>
              <a:ext uri="{FF2B5EF4-FFF2-40B4-BE49-F238E27FC236}">
                <a16:creationId xmlns:a16="http://schemas.microsoft.com/office/drawing/2014/main" id="{5C289341-1BC8-4335-8FAF-1C73DAF48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0407D-61FB-4064-B802-DEF7E8D4D451}"/>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110591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0915CB-00AD-4472-B025-F4215C9722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A23761-BE62-402B-8144-196202CE90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CB222-07CA-4848-A48B-F5F1E9ED61F5}"/>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5" name="Footer Placeholder 4">
            <a:extLst>
              <a:ext uri="{FF2B5EF4-FFF2-40B4-BE49-F238E27FC236}">
                <a16:creationId xmlns:a16="http://schemas.microsoft.com/office/drawing/2014/main" id="{1F5069C2-F771-4B40-9749-309778588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E4682-E678-4868-B708-00A35C899B88}"/>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388778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C619-4BA9-4992-949A-510B33F26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F87546-0E54-4F62-8C3E-7EE7602FC6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1D27C-ED3D-42D8-BB4A-85E0CAF16094}"/>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5" name="Footer Placeholder 4">
            <a:extLst>
              <a:ext uri="{FF2B5EF4-FFF2-40B4-BE49-F238E27FC236}">
                <a16:creationId xmlns:a16="http://schemas.microsoft.com/office/drawing/2014/main" id="{B466D1D4-7282-42A1-ACCF-7820CD54A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7F24-9936-41ED-9584-AD8925BF197A}"/>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255710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421B-6416-4ADC-947C-06A2E8E46C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F03EA-8A64-468F-96F0-0ACC2694F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9A05EC-D7BE-4F29-AEDA-25D53D25105C}"/>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5" name="Footer Placeholder 4">
            <a:extLst>
              <a:ext uri="{FF2B5EF4-FFF2-40B4-BE49-F238E27FC236}">
                <a16:creationId xmlns:a16="http://schemas.microsoft.com/office/drawing/2014/main" id="{F507AFAF-FD1E-450B-923C-25037EA36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7A751-0A1D-4AA3-BEBF-196620331558}"/>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305619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D073E-4D37-4872-84A4-A62E2621A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8C9D19-B544-442C-9D53-5D5D6AEF5E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FD78F0-A938-4875-AE01-B59C669E3B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F5E1C9-C10B-460C-845A-B81015001263}"/>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6" name="Footer Placeholder 5">
            <a:extLst>
              <a:ext uri="{FF2B5EF4-FFF2-40B4-BE49-F238E27FC236}">
                <a16:creationId xmlns:a16="http://schemas.microsoft.com/office/drawing/2014/main" id="{1ABC4CB8-AB23-441D-B6C8-10AD7E238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66F18-A676-4A1C-BDF6-DFC996FE1E3E}"/>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250149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83C8-2CC3-48D1-A32A-67B4647DB8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3D3EE3-CFCE-492D-9F19-D3E9C10FB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4E6031-43B0-45B9-ABF9-CABE50AAF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C5510-C39D-462E-81E8-0F969FD443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E4D92-4CED-4C0B-A7C0-BDDA67DA91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81111-6732-4546-A099-FCC0C0D77B78}"/>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8" name="Footer Placeholder 7">
            <a:extLst>
              <a:ext uri="{FF2B5EF4-FFF2-40B4-BE49-F238E27FC236}">
                <a16:creationId xmlns:a16="http://schemas.microsoft.com/office/drawing/2014/main" id="{F73421F3-3020-4C82-8BB6-3543B98B9F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861D4D-0402-427A-9B95-082DBCE433F4}"/>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303005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E36A-02C2-4984-86A5-F14E3E4ED9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50A20-90AA-4C86-8070-8097941B0D12}"/>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4" name="Footer Placeholder 3">
            <a:extLst>
              <a:ext uri="{FF2B5EF4-FFF2-40B4-BE49-F238E27FC236}">
                <a16:creationId xmlns:a16="http://schemas.microsoft.com/office/drawing/2014/main" id="{6EF6404A-4D75-4B32-8656-FE9080A6E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3B7C96-9ABF-4888-BEA3-D51A162B70BD}"/>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131546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0FD37-8F07-4CD4-80C7-9002E828D81B}"/>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3" name="Footer Placeholder 2">
            <a:extLst>
              <a:ext uri="{FF2B5EF4-FFF2-40B4-BE49-F238E27FC236}">
                <a16:creationId xmlns:a16="http://schemas.microsoft.com/office/drawing/2014/main" id="{22F94515-7618-4E37-955B-089D13D18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104BCF-22AD-4975-B8CE-E16DE76E23D7}"/>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373633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8B86-DF3C-473E-9C8A-8C8A9C659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C37771-06A8-461E-937D-E2532FE69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581614-29C3-47BE-A704-6F9FE3DE6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56A85-82A8-4019-95FA-C6EDB7BCD97C}"/>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6" name="Footer Placeholder 5">
            <a:extLst>
              <a:ext uri="{FF2B5EF4-FFF2-40B4-BE49-F238E27FC236}">
                <a16:creationId xmlns:a16="http://schemas.microsoft.com/office/drawing/2014/main" id="{23885ACD-C330-4D16-AB0C-C8732A172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2300B-AB68-4830-808A-73BB8A4DA4B4}"/>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78880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B849-C8BC-430E-9C60-C5676083E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6C704-7640-44EF-A4C3-0D0FC44A7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C4B63B-0799-4713-9453-7B82455E8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40584-B17C-43A3-8EE5-AB57763BBE73}"/>
              </a:ext>
            </a:extLst>
          </p:cNvPr>
          <p:cNvSpPr>
            <a:spLocks noGrp="1"/>
          </p:cNvSpPr>
          <p:nvPr>
            <p:ph type="dt" sz="half" idx="10"/>
          </p:nvPr>
        </p:nvSpPr>
        <p:spPr/>
        <p:txBody>
          <a:bodyPr/>
          <a:lstStyle/>
          <a:p>
            <a:fld id="{7778E109-2EE2-4181-8A11-6AEA4BC8F5D8}" type="datetimeFigureOut">
              <a:rPr lang="en-US" smtClean="0"/>
              <a:t>1/12/21</a:t>
            </a:fld>
            <a:endParaRPr lang="en-US"/>
          </a:p>
        </p:txBody>
      </p:sp>
      <p:sp>
        <p:nvSpPr>
          <p:cNvPr id="6" name="Footer Placeholder 5">
            <a:extLst>
              <a:ext uri="{FF2B5EF4-FFF2-40B4-BE49-F238E27FC236}">
                <a16:creationId xmlns:a16="http://schemas.microsoft.com/office/drawing/2014/main" id="{02B32D4C-684C-467A-9E98-A585BE0FF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F8755-EB76-44AA-A3D4-212C80BB0D15}"/>
              </a:ext>
            </a:extLst>
          </p:cNvPr>
          <p:cNvSpPr>
            <a:spLocks noGrp="1"/>
          </p:cNvSpPr>
          <p:nvPr>
            <p:ph type="sldNum" sz="quarter" idx="12"/>
          </p:nvPr>
        </p:nvSpPr>
        <p:spPr/>
        <p:txBody>
          <a:bodyPr/>
          <a:lstStyle/>
          <a:p>
            <a:fld id="{1D218DB9-68F1-44F0-AC99-20AD84C98F68}" type="slidenum">
              <a:rPr lang="en-US" smtClean="0"/>
              <a:t>‹#›</a:t>
            </a:fld>
            <a:endParaRPr lang="en-US"/>
          </a:p>
        </p:txBody>
      </p:sp>
    </p:spTree>
    <p:extLst>
      <p:ext uri="{BB962C8B-B14F-4D97-AF65-F5344CB8AC3E}">
        <p14:creationId xmlns:p14="http://schemas.microsoft.com/office/powerpoint/2010/main" val="137366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CF704-6A1A-4E05-8D79-A03B8DF263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59CD38-CDF3-45A5-BE0D-9148427EC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1065E-4B48-47B9-B6B7-7FF465CB1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8E109-2EE2-4181-8A11-6AEA4BC8F5D8}" type="datetimeFigureOut">
              <a:rPr lang="en-US" smtClean="0"/>
              <a:t>1/12/21</a:t>
            </a:fld>
            <a:endParaRPr lang="en-US"/>
          </a:p>
        </p:txBody>
      </p:sp>
      <p:sp>
        <p:nvSpPr>
          <p:cNvPr id="5" name="Footer Placeholder 4">
            <a:extLst>
              <a:ext uri="{FF2B5EF4-FFF2-40B4-BE49-F238E27FC236}">
                <a16:creationId xmlns:a16="http://schemas.microsoft.com/office/drawing/2014/main" id="{FDB7C852-15E2-4ACC-9CAE-BCAE4E694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F32B6-F69F-47AF-92BE-933C371DF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18DB9-68F1-44F0-AC99-20AD84C98F68}" type="slidenum">
              <a:rPr lang="en-US" smtClean="0"/>
              <a:t>‹#›</a:t>
            </a:fld>
            <a:endParaRPr lang="en-US"/>
          </a:p>
        </p:txBody>
      </p:sp>
    </p:spTree>
    <p:extLst>
      <p:ext uri="{BB962C8B-B14F-4D97-AF65-F5344CB8AC3E}">
        <p14:creationId xmlns:p14="http://schemas.microsoft.com/office/powerpoint/2010/main" val="37350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bs.ee/publikatsioonid/noortegarantii-tugisusteemi-rakendamise-moju-ja-tulemuslikkuse-analu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2492-D9C3-4EC8-9AA2-F781751C625A}"/>
              </a:ext>
            </a:extLst>
          </p:cNvPr>
          <p:cNvSpPr>
            <a:spLocks noGrp="1"/>
          </p:cNvSpPr>
          <p:nvPr>
            <p:ph type="ctrTitle"/>
          </p:nvPr>
        </p:nvSpPr>
        <p:spPr>
          <a:xfrm>
            <a:off x="1465937" y="3555140"/>
            <a:ext cx="8890175" cy="866625"/>
          </a:xfrm>
        </p:spPr>
        <p:txBody>
          <a:bodyPr>
            <a:normAutofit fontScale="90000"/>
          </a:bodyPr>
          <a:lstStyle/>
          <a:p>
            <a:r>
              <a:rPr lang="et-EE" sz="4400" b="1" dirty="0" err="1">
                <a:solidFill>
                  <a:schemeClr val="tx2"/>
                </a:solidFill>
              </a:rPr>
              <a:t>Noortegarantii</a:t>
            </a:r>
            <a:r>
              <a:rPr lang="et-EE" sz="4400" b="1" dirty="0">
                <a:solidFill>
                  <a:schemeClr val="tx2"/>
                </a:solidFill>
              </a:rPr>
              <a:t> tugisüsteemi rakendamise mõju ja tulemuslikkuse analüüs</a:t>
            </a:r>
            <a:br>
              <a:rPr lang="en-US" dirty="0"/>
            </a:br>
            <a:br>
              <a:rPr lang="en-US" dirty="0"/>
            </a:br>
            <a:r>
              <a:rPr lang="et-EE" sz="27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Uuringu tulemused</a:t>
            </a:r>
            <a:endParaRPr lang="en-US" sz="3600" dirty="0">
              <a:cs typeface="Calibri Light"/>
            </a:endParaRPr>
          </a:p>
        </p:txBody>
      </p:sp>
      <p:pic>
        <p:nvPicPr>
          <p:cNvPr id="1026" name="Picture 2" descr="Balti Uuringute Instituut « Terveilm">
            <a:extLst>
              <a:ext uri="{FF2B5EF4-FFF2-40B4-BE49-F238E27FC236}">
                <a16:creationId xmlns:a16="http://schemas.microsoft.com/office/drawing/2014/main" id="{92EB45B8-49BD-45CC-887C-CF5170DA6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51" y="5892658"/>
            <a:ext cx="2260572" cy="6905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tsiaalministeerium - Rõuge Vallavalitsus">
            <a:extLst>
              <a:ext uri="{FF2B5EF4-FFF2-40B4-BE49-F238E27FC236}">
                <a16:creationId xmlns:a16="http://schemas.microsoft.com/office/drawing/2014/main" id="{80D36790-B14E-43BC-96DE-235124FC7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037" y="5709132"/>
            <a:ext cx="2643963" cy="10575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drawing&#10;&#10;Description automatically generated">
            <a:extLst>
              <a:ext uri="{FF2B5EF4-FFF2-40B4-BE49-F238E27FC236}">
                <a16:creationId xmlns:a16="http://schemas.microsoft.com/office/drawing/2014/main" id="{5BF37643-9071-4B14-BA14-FA0A48E33B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6349" y="5926049"/>
            <a:ext cx="2400000" cy="657143"/>
          </a:xfrm>
          <a:prstGeom prst="rect">
            <a:avLst/>
          </a:prstGeom>
        </p:spPr>
      </p:pic>
      <p:pic>
        <p:nvPicPr>
          <p:cNvPr id="3" name="Pilt 1">
            <a:extLst>
              <a:ext uri="{FF2B5EF4-FFF2-40B4-BE49-F238E27FC236}">
                <a16:creationId xmlns:a16="http://schemas.microsoft.com/office/drawing/2014/main" id="{E76DEA08-F795-4075-985D-CF691C95B3C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1815" y="5709132"/>
            <a:ext cx="2001958" cy="1057586"/>
          </a:xfrm>
          <a:prstGeom prst="rect">
            <a:avLst/>
          </a:prstGeom>
          <a:noFill/>
          <a:ln>
            <a:noFill/>
          </a:ln>
        </p:spPr>
      </p:pic>
    </p:spTree>
    <p:extLst>
      <p:ext uri="{BB962C8B-B14F-4D97-AF65-F5344CB8AC3E}">
        <p14:creationId xmlns:p14="http://schemas.microsoft.com/office/powerpoint/2010/main" val="267611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272E-1CB8-4112-94A0-181EFADF1F3E}"/>
              </a:ext>
            </a:extLst>
          </p:cNvPr>
          <p:cNvSpPr>
            <a:spLocks noGrp="1"/>
          </p:cNvSpPr>
          <p:nvPr>
            <p:ph type="title"/>
          </p:nvPr>
        </p:nvSpPr>
        <p:spPr/>
        <p:txBody>
          <a:bodyPr/>
          <a:lstStyle/>
          <a:p>
            <a:r>
              <a:rPr lang="et-EE" sz="4000" b="1">
                <a:solidFill>
                  <a:schemeClr val="tx2"/>
                </a:solidFill>
              </a:rPr>
              <a:t>NGTS-i rakendamise skeem</a:t>
            </a:r>
          </a:p>
        </p:txBody>
      </p:sp>
      <p:sp>
        <p:nvSpPr>
          <p:cNvPr id="3" name="Content Placeholder 2">
            <a:extLst>
              <a:ext uri="{FF2B5EF4-FFF2-40B4-BE49-F238E27FC236}">
                <a16:creationId xmlns:a16="http://schemas.microsoft.com/office/drawing/2014/main" id="{E5A7FC53-3F74-4532-A9AB-0A645727CAEB}"/>
              </a:ext>
            </a:extLst>
          </p:cNvPr>
          <p:cNvSpPr>
            <a:spLocks noGrp="1"/>
          </p:cNvSpPr>
          <p:nvPr>
            <p:ph idx="1"/>
          </p:nvPr>
        </p:nvSpPr>
        <p:spPr/>
        <p:txBody>
          <a:bodyPr/>
          <a:lstStyle/>
          <a:p>
            <a:endParaRPr lang="et-EE"/>
          </a:p>
        </p:txBody>
      </p:sp>
      <p:pic>
        <p:nvPicPr>
          <p:cNvPr id="4" name="Picture 3">
            <a:extLst>
              <a:ext uri="{FF2B5EF4-FFF2-40B4-BE49-F238E27FC236}">
                <a16:creationId xmlns:a16="http://schemas.microsoft.com/office/drawing/2014/main" id="{21038BDB-05E8-4680-9738-E8EDAD294219}"/>
              </a:ext>
            </a:extLst>
          </p:cNvPr>
          <p:cNvPicPr/>
          <p:nvPr/>
        </p:nvPicPr>
        <p:blipFill>
          <a:blip r:embed="rId2">
            <a:extLst>
              <a:ext uri="{28A0092B-C50C-407E-A947-70E740481C1C}">
                <a14:useLocalDpi xmlns:a14="http://schemas.microsoft.com/office/drawing/2010/main" val="0"/>
              </a:ext>
            </a:extLst>
          </a:blip>
          <a:stretch>
            <a:fillRect/>
          </a:stretch>
        </p:blipFill>
        <p:spPr>
          <a:xfrm>
            <a:off x="411480" y="1825625"/>
            <a:ext cx="10942320" cy="4872355"/>
          </a:xfrm>
          <a:prstGeom prst="rect">
            <a:avLst/>
          </a:prstGeom>
        </p:spPr>
      </p:pic>
      <p:sp>
        <p:nvSpPr>
          <p:cNvPr id="5" name="Rectangle 4">
            <a:extLst>
              <a:ext uri="{FF2B5EF4-FFF2-40B4-BE49-F238E27FC236}">
                <a16:creationId xmlns:a16="http://schemas.microsoft.com/office/drawing/2014/main" id="{D600DDE7-6B07-4D38-84A5-2ADC49170C32}"/>
              </a:ext>
            </a:extLst>
          </p:cNvPr>
          <p:cNvSpPr/>
          <p:nvPr/>
        </p:nvSpPr>
        <p:spPr>
          <a:xfrm>
            <a:off x="274320" y="1690688"/>
            <a:ext cx="3246120" cy="4001452"/>
          </a:xfrm>
          <a:prstGeom prst="rect">
            <a:avLst/>
          </a:prstGeom>
          <a:solidFill>
            <a:schemeClr val="bg1">
              <a:lumMod val="9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432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a:xfrm>
            <a:off x="838200" y="273684"/>
            <a:ext cx="10515600" cy="1325563"/>
          </a:xfrm>
        </p:spPr>
        <p:txBody>
          <a:bodyPr vert="horz" lIns="91440" tIns="45720" rIns="91440" bIns="45720" rtlCol="0" anchor="ctr">
            <a:normAutofit/>
          </a:bodyPr>
          <a:lstStyle/>
          <a:p>
            <a:r>
              <a:rPr lang="et-EE" sz="4000" b="1" dirty="0">
                <a:solidFill>
                  <a:schemeClr val="tx2"/>
                </a:solidFill>
              </a:rPr>
              <a:t>Noortega kontakteerumine: kontakti võtmine ja saamine</a:t>
            </a:r>
          </a:p>
        </p:txBody>
      </p:sp>
      <p:pic>
        <p:nvPicPr>
          <p:cNvPr id="3" name="Picture 2">
            <a:extLst>
              <a:ext uri="{FF2B5EF4-FFF2-40B4-BE49-F238E27FC236}">
                <a16:creationId xmlns:a16="http://schemas.microsoft.com/office/drawing/2014/main" id="{B7AB66AD-A2E6-4D7E-9CDD-BC451E42B939}"/>
              </a:ext>
            </a:extLst>
          </p:cNvPr>
          <p:cNvPicPr>
            <a:picLocks noChangeAspect="1"/>
          </p:cNvPicPr>
          <p:nvPr/>
        </p:nvPicPr>
        <p:blipFill>
          <a:blip r:embed="rId3"/>
          <a:stretch>
            <a:fillRect/>
          </a:stretch>
        </p:blipFill>
        <p:spPr>
          <a:xfrm>
            <a:off x="838200" y="1458031"/>
            <a:ext cx="10510415" cy="4986960"/>
          </a:xfrm>
          <a:prstGeom prst="rect">
            <a:avLst/>
          </a:prstGeom>
        </p:spPr>
      </p:pic>
    </p:spTree>
    <p:extLst>
      <p:ext uri="{BB962C8B-B14F-4D97-AF65-F5344CB8AC3E}">
        <p14:creationId xmlns:p14="http://schemas.microsoft.com/office/powerpoint/2010/main" val="305490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E70763-8C7A-4FD6-9529-80BD482FEB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3328" y="351559"/>
            <a:ext cx="10953294" cy="6132367"/>
          </a:xfrm>
          <a:prstGeom prst="rect">
            <a:avLst/>
          </a:prstGeom>
          <a:noFill/>
          <a:ln>
            <a:noFill/>
          </a:ln>
        </p:spPr>
      </p:pic>
      <p:sp>
        <p:nvSpPr>
          <p:cNvPr id="3" name="Title 1">
            <a:extLst>
              <a:ext uri="{FF2B5EF4-FFF2-40B4-BE49-F238E27FC236}">
                <a16:creationId xmlns:a16="http://schemas.microsoft.com/office/drawing/2014/main" id="{00A6A216-0207-470B-8992-089C7B4B950A}"/>
              </a:ext>
            </a:extLst>
          </p:cNvPr>
          <p:cNvSpPr txBox="1">
            <a:spLocks/>
          </p:cNvSpPr>
          <p:nvPr/>
        </p:nvSpPr>
        <p:spPr>
          <a:xfrm>
            <a:off x="228600" y="351559"/>
            <a:ext cx="8054788" cy="99930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4000" b="1">
                <a:solidFill>
                  <a:schemeClr val="tx2"/>
                </a:solidFill>
              </a:rPr>
              <a:t>KOV-</a:t>
            </a:r>
            <a:r>
              <a:rPr lang="fi-FI" sz="4000" b="1" err="1">
                <a:solidFill>
                  <a:schemeClr val="tx2"/>
                </a:solidFill>
              </a:rPr>
              <a:t>ide</a:t>
            </a:r>
            <a:r>
              <a:rPr lang="fi-FI" sz="4000" b="1">
                <a:solidFill>
                  <a:schemeClr val="tx2"/>
                </a:solidFill>
              </a:rPr>
              <a:t> </a:t>
            </a:r>
            <a:r>
              <a:rPr lang="fi-FI" sz="4000" b="1" err="1">
                <a:solidFill>
                  <a:schemeClr val="tx2"/>
                </a:solidFill>
              </a:rPr>
              <a:t>edukus</a:t>
            </a:r>
            <a:r>
              <a:rPr lang="fi-FI" sz="4000" b="1">
                <a:solidFill>
                  <a:schemeClr val="tx2"/>
                </a:solidFill>
              </a:rPr>
              <a:t> </a:t>
            </a:r>
            <a:r>
              <a:rPr lang="fi-FI" sz="4000" b="1" err="1">
                <a:solidFill>
                  <a:schemeClr val="tx2"/>
                </a:solidFill>
              </a:rPr>
              <a:t>noortega</a:t>
            </a:r>
            <a:r>
              <a:rPr lang="fi-FI" sz="4000" b="1">
                <a:solidFill>
                  <a:schemeClr val="tx2"/>
                </a:solidFill>
              </a:rPr>
              <a:t> kontakti </a:t>
            </a:r>
            <a:r>
              <a:rPr lang="fi-FI" sz="4000" b="1" err="1">
                <a:solidFill>
                  <a:schemeClr val="tx2"/>
                </a:solidFill>
              </a:rPr>
              <a:t>saamisel</a:t>
            </a:r>
            <a:r>
              <a:rPr lang="fi-FI" sz="4000" b="1">
                <a:solidFill>
                  <a:schemeClr val="tx2"/>
                </a:solidFill>
              </a:rPr>
              <a:t> I-IV </a:t>
            </a:r>
            <a:r>
              <a:rPr lang="fi-FI" sz="4000" b="1" err="1">
                <a:solidFill>
                  <a:schemeClr val="tx2"/>
                </a:solidFill>
              </a:rPr>
              <a:t>seires</a:t>
            </a:r>
            <a:endParaRPr lang="et-EE" sz="4000" b="1">
              <a:solidFill>
                <a:schemeClr val="tx2"/>
              </a:solidFill>
            </a:endParaRPr>
          </a:p>
        </p:txBody>
      </p:sp>
    </p:spTree>
    <p:extLst>
      <p:ext uri="{BB962C8B-B14F-4D97-AF65-F5344CB8AC3E}">
        <p14:creationId xmlns:p14="http://schemas.microsoft.com/office/powerpoint/2010/main" val="379311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p:txBody>
          <a:bodyPr vert="horz" lIns="91440" tIns="45720" rIns="91440" bIns="45720" rtlCol="0" anchor="ctr">
            <a:normAutofit/>
          </a:bodyPr>
          <a:lstStyle/>
          <a:p>
            <a:r>
              <a:rPr lang="et-EE" sz="4000" b="1">
                <a:solidFill>
                  <a:schemeClr val="tx2"/>
                </a:solidFill>
              </a:rPr>
              <a:t>Noorte </a:t>
            </a:r>
            <a:r>
              <a:rPr lang="en-US" sz="4000" b="1" err="1">
                <a:solidFill>
                  <a:schemeClr val="tx2"/>
                </a:solidFill>
              </a:rPr>
              <a:t>toetamine</a:t>
            </a:r>
            <a:r>
              <a:rPr lang="et-EE" sz="4000" b="1">
                <a:solidFill>
                  <a:schemeClr val="tx2"/>
                </a:solidFill>
              </a:rPr>
              <a:t>: noorte jaotus abivajaduse olemasolu järgi</a:t>
            </a:r>
          </a:p>
        </p:txBody>
      </p:sp>
      <p:grpSp>
        <p:nvGrpSpPr>
          <p:cNvPr id="4" name="Group 3">
            <a:extLst>
              <a:ext uri="{FF2B5EF4-FFF2-40B4-BE49-F238E27FC236}">
                <a16:creationId xmlns:a16="http://schemas.microsoft.com/office/drawing/2014/main" id="{8C428D08-26B9-402E-B3DD-D17B53A8758E}"/>
              </a:ext>
            </a:extLst>
          </p:cNvPr>
          <p:cNvGrpSpPr/>
          <p:nvPr/>
        </p:nvGrpSpPr>
        <p:grpSpPr>
          <a:xfrm>
            <a:off x="178904" y="2040159"/>
            <a:ext cx="11506666" cy="4465968"/>
            <a:chOff x="178904" y="2040159"/>
            <a:chExt cx="11506666" cy="4465968"/>
          </a:xfrm>
        </p:grpSpPr>
        <p:pic>
          <p:nvPicPr>
            <p:cNvPr id="5" name="Picture 4">
              <a:extLst>
                <a:ext uri="{FF2B5EF4-FFF2-40B4-BE49-F238E27FC236}">
                  <a16:creationId xmlns:a16="http://schemas.microsoft.com/office/drawing/2014/main" id="{CB4475FA-6179-49BF-9ACC-AC6E0A542746}"/>
                </a:ext>
              </a:extLst>
            </p:cNvPr>
            <p:cNvPicPr/>
            <p:nvPr/>
          </p:nvPicPr>
          <p:blipFill rotWithShape="1">
            <a:blip r:embed="rId3">
              <a:extLst>
                <a:ext uri="{28A0092B-C50C-407E-A947-70E740481C1C}">
                  <a14:useLocalDpi xmlns:a14="http://schemas.microsoft.com/office/drawing/2010/main" val="0"/>
                </a:ext>
              </a:extLst>
            </a:blip>
            <a:srcRect l="21091"/>
            <a:stretch/>
          </p:blipFill>
          <p:spPr bwMode="auto">
            <a:xfrm>
              <a:off x="506430" y="2040159"/>
              <a:ext cx="11179140" cy="4465968"/>
            </a:xfrm>
            <a:prstGeom prst="rect">
              <a:avLst/>
            </a:prstGeom>
            <a:noFill/>
          </p:spPr>
        </p:pic>
        <p:sp>
          <p:nvSpPr>
            <p:cNvPr id="3" name="Rectangle 2">
              <a:extLst>
                <a:ext uri="{FF2B5EF4-FFF2-40B4-BE49-F238E27FC236}">
                  <a16:creationId xmlns:a16="http://schemas.microsoft.com/office/drawing/2014/main" id="{C6594E8D-568C-451D-A7E8-7A005DBDD3AF}"/>
                </a:ext>
              </a:extLst>
            </p:cNvPr>
            <p:cNvSpPr/>
            <p:nvPr/>
          </p:nvSpPr>
          <p:spPr>
            <a:xfrm>
              <a:off x="178904" y="3579123"/>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spTree>
    <p:extLst>
      <p:ext uri="{BB962C8B-B14F-4D97-AF65-F5344CB8AC3E}">
        <p14:creationId xmlns:p14="http://schemas.microsoft.com/office/powerpoint/2010/main" val="180353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53C4-BBDB-41AC-889C-326D3E39EEB7}"/>
              </a:ext>
            </a:extLst>
          </p:cNvPr>
          <p:cNvSpPr>
            <a:spLocks noGrp="1"/>
          </p:cNvSpPr>
          <p:nvPr>
            <p:ph type="title"/>
          </p:nvPr>
        </p:nvSpPr>
        <p:spPr>
          <a:xfrm>
            <a:off x="500010" y="159641"/>
            <a:ext cx="10945402" cy="1325563"/>
          </a:xfrm>
        </p:spPr>
        <p:txBody>
          <a:bodyPr>
            <a:normAutofit/>
          </a:bodyPr>
          <a:lstStyle/>
          <a:p>
            <a:r>
              <a:rPr lang="et-EE" sz="4000" b="1">
                <a:solidFill>
                  <a:schemeClr val="tx2"/>
                </a:solidFill>
              </a:rPr>
              <a:t>Noortega kontakteerumine: peamised abist keeldumise põhjused*</a:t>
            </a:r>
          </a:p>
        </p:txBody>
      </p:sp>
      <p:pic>
        <p:nvPicPr>
          <p:cNvPr id="7" name="Picture 6">
            <a:extLst>
              <a:ext uri="{FF2B5EF4-FFF2-40B4-BE49-F238E27FC236}">
                <a16:creationId xmlns:a16="http://schemas.microsoft.com/office/drawing/2014/main" id="{EB15B08C-1702-4152-9FC2-D8D0FAF552B2}"/>
              </a:ext>
            </a:extLst>
          </p:cNvPr>
          <p:cNvPicPr>
            <a:picLocks noChangeAspect="1"/>
          </p:cNvPicPr>
          <p:nvPr/>
        </p:nvPicPr>
        <p:blipFill>
          <a:blip r:embed="rId3"/>
          <a:stretch>
            <a:fillRect/>
          </a:stretch>
        </p:blipFill>
        <p:spPr>
          <a:xfrm>
            <a:off x="500010" y="1569054"/>
            <a:ext cx="10945402" cy="4233600"/>
          </a:xfrm>
          <a:prstGeom prst="rect">
            <a:avLst/>
          </a:prstGeom>
          <a:ln w="19050">
            <a:solidFill>
              <a:schemeClr val="tx1"/>
            </a:solidFill>
          </a:ln>
        </p:spPr>
      </p:pic>
      <p:sp>
        <p:nvSpPr>
          <p:cNvPr id="8" name="TextBox 7">
            <a:extLst>
              <a:ext uri="{FF2B5EF4-FFF2-40B4-BE49-F238E27FC236}">
                <a16:creationId xmlns:a16="http://schemas.microsoft.com/office/drawing/2014/main" id="{E231A58F-CEAB-4F1C-AC9B-5DBC4821E7A1}"/>
              </a:ext>
            </a:extLst>
          </p:cNvPr>
          <p:cNvSpPr txBox="1"/>
          <p:nvPr/>
        </p:nvSpPr>
        <p:spPr>
          <a:xfrm>
            <a:off x="386994" y="6030931"/>
            <a:ext cx="5787482" cy="369332"/>
          </a:xfrm>
          <a:prstGeom prst="rect">
            <a:avLst/>
          </a:prstGeom>
          <a:noFill/>
        </p:spPr>
        <p:txBody>
          <a:bodyPr wrap="none" rtlCol="0">
            <a:spAutoFit/>
          </a:bodyPr>
          <a:lstStyle/>
          <a:p>
            <a:r>
              <a:rPr lang="et-EE"/>
              <a:t>* Märkida võis mitu varianti (keskmiselt märgiti 1,4 varianti)</a:t>
            </a:r>
          </a:p>
        </p:txBody>
      </p:sp>
    </p:spTree>
    <p:extLst>
      <p:ext uri="{BB962C8B-B14F-4D97-AF65-F5344CB8AC3E}">
        <p14:creationId xmlns:p14="http://schemas.microsoft.com/office/powerpoint/2010/main" val="983206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661D-C6EF-4197-ABA2-34F507E1D21B}"/>
              </a:ext>
            </a:extLst>
          </p:cNvPr>
          <p:cNvSpPr>
            <a:spLocks noGrp="1"/>
          </p:cNvSpPr>
          <p:nvPr>
            <p:ph type="title"/>
          </p:nvPr>
        </p:nvSpPr>
        <p:spPr>
          <a:xfrm>
            <a:off x="339436" y="58594"/>
            <a:ext cx="11534552" cy="1009083"/>
          </a:xfrm>
        </p:spPr>
        <p:txBody>
          <a:bodyPr>
            <a:normAutofit fontScale="90000"/>
          </a:bodyPr>
          <a:lstStyle/>
          <a:p>
            <a:r>
              <a:rPr lang="et-EE" sz="3600" b="1">
                <a:solidFill>
                  <a:schemeClr val="tx2"/>
                </a:solidFill>
              </a:rPr>
              <a:t>Kontakteerumisel ja noorte toetamisel koostöö võimalused alakasutatud</a:t>
            </a:r>
          </a:p>
        </p:txBody>
      </p:sp>
      <p:grpSp>
        <p:nvGrpSpPr>
          <p:cNvPr id="6" name="Group 5">
            <a:extLst>
              <a:ext uri="{FF2B5EF4-FFF2-40B4-BE49-F238E27FC236}">
                <a16:creationId xmlns:a16="http://schemas.microsoft.com/office/drawing/2014/main" id="{10999183-F280-4E2C-9794-AD9ACDF61933}"/>
              </a:ext>
            </a:extLst>
          </p:cNvPr>
          <p:cNvGrpSpPr/>
          <p:nvPr/>
        </p:nvGrpSpPr>
        <p:grpSpPr>
          <a:xfrm>
            <a:off x="339432" y="961220"/>
            <a:ext cx="11191507" cy="5683251"/>
            <a:chOff x="838196" y="1328161"/>
            <a:chExt cx="10515604" cy="4981683"/>
          </a:xfrm>
        </p:grpSpPr>
        <p:sp>
          <p:nvSpPr>
            <p:cNvPr id="7" name="Freeform: Shape 6">
              <a:extLst>
                <a:ext uri="{FF2B5EF4-FFF2-40B4-BE49-F238E27FC236}">
                  <a16:creationId xmlns:a16="http://schemas.microsoft.com/office/drawing/2014/main" id="{0EAFE950-0F6F-4BC7-BBBE-1D5482FFB5CC}"/>
                </a:ext>
              </a:extLst>
            </p:cNvPr>
            <p:cNvSpPr/>
            <p:nvPr/>
          </p:nvSpPr>
          <p:spPr>
            <a:xfrm>
              <a:off x="838197" y="1328161"/>
              <a:ext cx="10515600" cy="1307032"/>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520000" tIns="180000" rIns="36000" bIns="68580" numCol="1" spcCol="1270" anchor="t" anchorCtr="0">
              <a:noAutofit/>
            </a:bodyPr>
            <a:lstStyle/>
            <a:p>
              <a:pPr marL="171450" lvl="1" indent="-171450" algn="l" defTabSz="800100">
                <a:lnSpc>
                  <a:spcPct val="90000"/>
                </a:lnSpc>
                <a:spcBef>
                  <a:spcPct val="0"/>
                </a:spcBef>
                <a:spcAft>
                  <a:spcPts val="600"/>
                </a:spcAft>
                <a:buChar char="•"/>
              </a:pPr>
              <a:r>
                <a:rPr lang="et-EE" kern="1200"/>
                <a:t> Sotsiaaltöötajad</a:t>
              </a:r>
            </a:p>
            <a:p>
              <a:pPr marL="171450" lvl="1" indent="-171450" algn="l" defTabSz="800100">
                <a:lnSpc>
                  <a:spcPct val="90000"/>
                </a:lnSpc>
                <a:spcBef>
                  <a:spcPct val="0"/>
                </a:spcBef>
                <a:spcAft>
                  <a:spcPts val="600"/>
                </a:spcAft>
                <a:buChar char="•"/>
              </a:pPr>
              <a:r>
                <a:rPr lang="et-EE" kern="1200"/>
                <a:t> Lastekaitse spetsialistid</a:t>
              </a:r>
            </a:p>
            <a:p>
              <a:pPr marL="171450" lvl="1" indent="-171450" algn="l" defTabSz="800100">
                <a:lnSpc>
                  <a:spcPct val="90000"/>
                </a:lnSpc>
                <a:spcBef>
                  <a:spcPct val="0"/>
                </a:spcBef>
                <a:spcAft>
                  <a:spcPts val="600"/>
                </a:spcAft>
                <a:buChar char="•"/>
              </a:pPr>
              <a:r>
                <a:rPr lang="et-EE" kern="1200"/>
                <a:t> Haridusspetsialistid</a:t>
              </a:r>
            </a:p>
            <a:p>
              <a:pPr marL="171450" lvl="1" indent="-171450" algn="l" defTabSz="800100">
                <a:lnSpc>
                  <a:spcPct val="90000"/>
                </a:lnSpc>
                <a:spcBef>
                  <a:spcPct val="0"/>
                </a:spcBef>
                <a:spcAft>
                  <a:spcPts val="600"/>
                </a:spcAft>
                <a:buChar char="•"/>
              </a:pPr>
              <a:r>
                <a:rPr lang="et-EE" kern="1200"/>
                <a:t> Noorsootöö spetsialistid</a:t>
              </a:r>
            </a:p>
          </p:txBody>
        </p:sp>
        <p:sp>
          <p:nvSpPr>
            <p:cNvPr id="8" name="Rectangle: Rounded Corners 7">
              <a:extLst>
                <a:ext uri="{FF2B5EF4-FFF2-40B4-BE49-F238E27FC236}">
                  <a16:creationId xmlns:a16="http://schemas.microsoft.com/office/drawing/2014/main" id="{56C7491E-B8AF-4510-AAA3-D129D22F34BA}"/>
                </a:ext>
              </a:extLst>
            </p:cNvPr>
            <p:cNvSpPr/>
            <p:nvPr/>
          </p:nvSpPr>
          <p:spPr>
            <a:xfrm>
              <a:off x="974179" y="1460019"/>
              <a:ext cx="2103120" cy="1087834"/>
            </a:xfrm>
            <a:prstGeom prst="roundRect">
              <a:avLst>
                <a:gd name="adj" fmla="val 10000"/>
              </a:avLst>
            </a:prstGeom>
            <a:blipFill>
              <a:blip r:embed="rId3">
                <a:alphaModFix am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id="{3E8E150B-EBD7-44C7-8D84-59C2793B0126}"/>
                </a:ext>
              </a:extLst>
            </p:cNvPr>
            <p:cNvSpPr/>
            <p:nvPr/>
          </p:nvSpPr>
          <p:spPr>
            <a:xfrm>
              <a:off x="838200" y="2699103"/>
              <a:ext cx="10515600" cy="2353848"/>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2520000" tIns="108000" rIns="49531" bIns="49530" numCol="1" spcCol="1270" anchor="t" anchorCtr="0">
              <a:noAutofit/>
            </a:bodyPr>
            <a:lstStyle/>
            <a:p>
              <a:pPr marL="57150" lvl="1" indent="-57150" algn="l" defTabSz="444500">
                <a:lnSpc>
                  <a:spcPct val="90000"/>
                </a:lnSpc>
                <a:spcBef>
                  <a:spcPct val="0"/>
                </a:spcBef>
                <a:spcAft>
                  <a:spcPts val="300"/>
                </a:spcAft>
                <a:buChar char="•"/>
              </a:pPr>
              <a:r>
                <a:rPr lang="et-EE" kern="1200"/>
                <a:t>  Haridusasutused, tugikeskused</a:t>
              </a:r>
            </a:p>
            <a:p>
              <a:pPr marL="57150" lvl="1" indent="-57150" algn="l" defTabSz="444500">
                <a:lnSpc>
                  <a:spcPct val="90000"/>
                </a:lnSpc>
                <a:spcBef>
                  <a:spcPct val="0"/>
                </a:spcBef>
                <a:spcAft>
                  <a:spcPts val="300"/>
                </a:spcAft>
                <a:buChar char="•"/>
              </a:pPr>
              <a:r>
                <a:rPr lang="et-EE"/>
                <a:t>  Johannes Mihkelsoni Keskus, STEP- ja </a:t>
              </a:r>
              <a:r>
                <a:rPr lang="et-EE" err="1"/>
                <a:t>Tugila</a:t>
              </a:r>
              <a:r>
                <a:rPr lang="et-EE"/>
                <a:t> programmid, „Hoog sisse“</a:t>
              </a:r>
            </a:p>
            <a:p>
              <a:pPr marL="57150" lvl="1" indent="-57150" defTabSz="444500">
                <a:lnSpc>
                  <a:spcPct val="90000"/>
                </a:lnSpc>
                <a:spcBef>
                  <a:spcPct val="0"/>
                </a:spcBef>
                <a:spcAft>
                  <a:spcPts val="300"/>
                </a:spcAft>
                <a:buChar char="•"/>
              </a:pPr>
              <a:r>
                <a:rPr lang="et-EE"/>
                <a:t>  Noorsootöö, sh mobiilne noorsootöö, noortekeskused  </a:t>
              </a:r>
            </a:p>
            <a:p>
              <a:pPr marL="57150" lvl="1" indent="-57150" defTabSz="444500">
                <a:lnSpc>
                  <a:spcPct val="90000"/>
                </a:lnSpc>
                <a:spcBef>
                  <a:spcPct val="0"/>
                </a:spcBef>
                <a:spcAft>
                  <a:spcPts val="300"/>
                </a:spcAft>
                <a:buChar char="•"/>
              </a:pPr>
              <a:r>
                <a:rPr lang="et-EE" kern="1200"/>
                <a:t>  Tervishoid, sh tervisekeskused, psühholoogid, nõustajad</a:t>
              </a:r>
            </a:p>
            <a:p>
              <a:pPr marL="57150" lvl="1" indent="-57150" algn="l" defTabSz="444500">
                <a:lnSpc>
                  <a:spcPct val="90000"/>
                </a:lnSpc>
                <a:spcBef>
                  <a:spcPct val="0"/>
                </a:spcBef>
                <a:spcAft>
                  <a:spcPts val="300"/>
                </a:spcAft>
                <a:buChar char="•"/>
              </a:pPr>
              <a:r>
                <a:rPr lang="et-EE" kern="1200"/>
                <a:t>  Logopeedid, sotsiaalpedagoogid, eripedagoogid, rehabilitatsiooni spets.</a:t>
              </a:r>
            </a:p>
            <a:p>
              <a:pPr marL="57150" lvl="1" indent="-57150" algn="l" defTabSz="444500">
                <a:lnSpc>
                  <a:spcPct val="90000"/>
                </a:lnSpc>
                <a:spcBef>
                  <a:spcPct val="0"/>
                </a:spcBef>
                <a:spcAft>
                  <a:spcPts val="300"/>
                </a:spcAft>
                <a:buChar char="•"/>
              </a:pPr>
              <a:r>
                <a:rPr lang="et-EE"/>
                <a:t>  </a:t>
              </a:r>
              <a:r>
                <a:rPr lang="et-EE" kern="1200"/>
                <a:t>Võlanõustajad</a:t>
              </a:r>
            </a:p>
            <a:p>
              <a:pPr marL="57150" lvl="1" indent="-57150" algn="l" defTabSz="444500">
                <a:lnSpc>
                  <a:spcPct val="90000"/>
                </a:lnSpc>
                <a:spcBef>
                  <a:spcPct val="0"/>
                </a:spcBef>
                <a:spcAft>
                  <a:spcPts val="300"/>
                </a:spcAft>
                <a:buChar char="•"/>
              </a:pPr>
              <a:r>
                <a:rPr lang="et-EE" kern="1200"/>
                <a:t>  Varjupaigad, lastekodud, tugikeskused</a:t>
              </a:r>
            </a:p>
            <a:p>
              <a:pPr marL="57150" lvl="1" indent="-57150" algn="l" defTabSz="444500">
                <a:lnSpc>
                  <a:spcPct val="90000"/>
                </a:lnSpc>
                <a:spcBef>
                  <a:spcPct val="0"/>
                </a:spcBef>
                <a:spcAft>
                  <a:spcPts val="300"/>
                </a:spcAft>
                <a:buChar char="•"/>
              </a:pPr>
              <a:r>
                <a:rPr lang="et-EE"/>
                <a:t>   PPA, noorsoopolitseinikud, kriminaalhooldajad</a:t>
              </a:r>
            </a:p>
            <a:p>
              <a:pPr marL="57150" lvl="1" indent="-57150" algn="l" defTabSz="444500">
                <a:lnSpc>
                  <a:spcPct val="90000"/>
                </a:lnSpc>
                <a:spcBef>
                  <a:spcPct val="0"/>
                </a:spcBef>
                <a:spcAft>
                  <a:spcPts val="300"/>
                </a:spcAft>
                <a:buChar char="•"/>
              </a:pPr>
              <a:r>
                <a:rPr lang="et-EE" kern="1200"/>
                <a:t>  Lapsevanemate koolitajad ja lapsevanematele suunatud koolitusprogrammid</a:t>
              </a:r>
            </a:p>
          </p:txBody>
        </p:sp>
        <p:sp>
          <p:nvSpPr>
            <p:cNvPr id="10" name="Rectangle: Rounded Corners 9">
              <a:extLst>
                <a:ext uri="{FF2B5EF4-FFF2-40B4-BE49-F238E27FC236}">
                  <a16:creationId xmlns:a16="http://schemas.microsoft.com/office/drawing/2014/main" id="{09D61AC9-CD7A-44C4-BCB7-53E27EE86037}"/>
                </a:ext>
              </a:extLst>
            </p:cNvPr>
            <p:cNvSpPr/>
            <p:nvPr/>
          </p:nvSpPr>
          <p:spPr>
            <a:xfrm>
              <a:off x="974179" y="3082549"/>
              <a:ext cx="2103120" cy="1087834"/>
            </a:xfrm>
            <a:prstGeom prst="roundRect">
              <a:avLst>
                <a:gd name="adj" fmla="val 10000"/>
              </a:avLst>
            </a:prstGeom>
            <a:blipFill>
              <a:blip r:embed="rId5">
                <a:alphaModFix amt="70000"/>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5">
                <a:tint val="50000"/>
                <a:hueOff val="-3364820"/>
                <a:satOff val="-11474"/>
                <a:lumOff val="-1911"/>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id="{8538CBE8-965E-409B-BA7E-738763B58B60}"/>
                </a:ext>
              </a:extLst>
            </p:cNvPr>
            <p:cNvSpPr/>
            <p:nvPr/>
          </p:nvSpPr>
          <p:spPr>
            <a:xfrm>
              <a:off x="838196" y="5117754"/>
              <a:ext cx="10515600" cy="1192090"/>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2520000" tIns="108000" rIns="49531" bIns="49530" numCol="1" spcCol="1270" anchor="t" anchorCtr="0">
              <a:noAutofit/>
            </a:bodyPr>
            <a:lstStyle/>
            <a:p>
              <a:pPr marL="57150" lvl="1" indent="-57150" algn="l" defTabSz="444500">
                <a:lnSpc>
                  <a:spcPct val="90000"/>
                </a:lnSpc>
                <a:spcBef>
                  <a:spcPct val="0"/>
                </a:spcBef>
                <a:spcAft>
                  <a:spcPts val="300"/>
                </a:spcAft>
                <a:buChar char="•"/>
              </a:pPr>
              <a:r>
                <a:rPr lang="et-EE" kern="1200"/>
                <a:t>  </a:t>
              </a:r>
              <a:r>
                <a:rPr lang="et-EE" kern="1200" err="1"/>
                <a:t>SoM</a:t>
              </a:r>
              <a:r>
                <a:rPr lang="et-EE" kern="1200"/>
                <a:t>, HTM</a:t>
              </a:r>
            </a:p>
            <a:p>
              <a:pPr marL="57150" lvl="1" indent="-57150" algn="l" defTabSz="444500">
                <a:lnSpc>
                  <a:spcPct val="90000"/>
                </a:lnSpc>
                <a:spcBef>
                  <a:spcPct val="0"/>
                </a:spcBef>
                <a:spcAft>
                  <a:spcPts val="300"/>
                </a:spcAft>
                <a:buChar char="•"/>
              </a:pPr>
              <a:r>
                <a:rPr lang="et-EE" kern="1200"/>
                <a:t>  Töötukassa, Sotsiaalkindlustusamet, </a:t>
              </a:r>
              <a:r>
                <a:rPr lang="et-EE" kern="1200" err="1"/>
                <a:t>Harno</a:t>
              </a:r>
              <a:r>
                <a:rPr lang="et-EE" kern="1200"/>
                <a:t>, Rajaleidja, Haigekassa</a:t>
              </a:r>
            </a:p>
            <a:p>
              <a:pPr marL="57150" lvl="1" indent="-57150" algn="l" defTabSz="444500">
                <a:lnSpc>
                  <a:spcPct val="90000"/>
                </a:lnSpc>
                <a:spcBef>
                  <a:spcPct val="0"/>
                </a:spcBef>
                <a:spcAft>
                  <a:spcPts val="300"/>
                </a:spcAft>
                <a:buChar char="•"/>
              </a:pPr>
              <a:r>
                <a:rPr lang="et-EE" kern="1200"/>
                <a:t>  Vabatahtliku tegevuse ja rahvusvaheliste projektide võimalused, ettevõtlusprogrammid jne</a:t>
              </a:r>
            </a:p>
            <a:p>
              <a:pPr marL="57150" lvl="1" indent="-57150" algn="l" defTabSz="444500">
                <a:lnSpc>
                  <a:spcPct val="90000"/>
                </a:lnSpc>
                <a:spcBef>
                  <a:spcPct val="0"/>
                </a:spcBef>
                <a:spcAft>
                  <a:spcPts val="300"/>
                </a:spcAft>
                <a:buChar char="•"/>
              </a:pPr>
              <a:r>
                <a:rPr lang="et-EE" kern="1200"/>
                <a:t>  Eesti rahvusvahelised majad, Integratsiooni Sihtasutus</a:t>
              </a:r>
            </a:p>
          </p:txBody>
        </p:sp>
        <p:sp>
          <p:nvSpPr>
            <p:cNvPr id="12" name="Rectangle: Rounded Corners 11">
              <a:extLst>
                <a:ext uri="{FF2B5EF4-FFF2-40B4-BE49-F238E27FC236}">
                  <a16:creationId xmlns:a16="http://schemas.microsoft.com/office/drawing/2014/main" id="{F1B6ECE0-64C0-4050-8C03-9102CC5B2120}"/>
                </a:ext>
              </a:extLst>
            </p:cNvPr>
            <p:cNvSpPr/>
            <p:nvPr/>
          </p:nvSpPr>
          <p:spPr>
            <a:xfrm>
              <a:off x="974178" y="5169882"/>
              <a:ext cx="2103120" cy="1087834"/>
            </a:xfrm>
            <a:prstGeom prst="roundRect">
              <a:avLst>
                <a:gd name="adj" fmla="val 10000"/>
              </a:avLst>
            </a:prstGeom>
            <a:blipFill>
              <a:blip r:embed="rId6">
                <a:alphaModFix amt="70000"/>
                <a:extLst>
                  <a:ext uri="{28A0092B-C50C-407E-A947-70E740481C1C}">
                    <a14:useLocalDpi xmlns:a14="http://schemas.microsoft.com/office/drawing/2010/main" val="0"/>
                  </a:ext>
                </a:extLst>
              </a:blip>
              <a:srcRect/>
              <a:stretch>
                <a:fillRect t="-18000" b="-18000"/>
              </a:stretch>
            </a:blipFill>
          </p:spPr>
          <p:style>
            <a:lnRef idx="2">
              <a:schemeClr val="lt1">
                <a:hueOff val="0"/>
                <a:satOff val="0"/>
                <a:lumOff val="0"/>
                <a:alphaOff val="0"/>
              </a:schemeClr>
            </a:lnRef>
            <a:fillRef idx="1">
              <a:scrgbClr r="0" g="0" b="0"/>
            </a:fillRef>
            <a:effectRef idx="0">
              <a:schemeClr val="accent5">
                <a:tint val="50000"/>
                <a:hueOff val="-6729641"/>
                <a:satOff val="-22947"/>
                <a:lumOff val="-3823"/>
                <a:alphaOff val="0"/>
              </a:schemeClr>
            </a:effectRef>
            <a:fontRef idx="minor">
              <a:schemeClr val="lt1">
                <a:hueOff val="0"/>
                <a:satOff val="0"/>
                <a:lumOff val="0"/>
                <a:alphaOff val="0"/>
              </a:schemeClr>
            </a:fontRef>
          </p:style>
        </p:sp>
      </p:grpSp>
      <p:sp>
        <p:nvSpPr>
          <p:cNvPr id="14" name="TextBox 13">
            <a:extLst>
              <a:ext uri="{FF2B5EF4-FFF2-40B4-BE49-F238E27FC236}">
                <a16:creationId xmlns:a16="http://schemas.microsoft.com/office/drawing/2014/main" id="{0594F49C-087A-40D7-B56C-F00FBAC505BB}"/>
              </a:ext>
            </a:extLst>
          </p:cNvPr>
          <p:cNvSpPr txBox="1"/>
          <p:nvPr/>
        </p:nvSpPr>
        <p:spPr>
          <a:xfrm>
            <a:off x="484154" y="1127146"/>
            <a:ext cx="1842684" cy="707886"/>
          </a:xfrm>
          <a:prstGeom prst="rect">
            <a:avLst/>
          </a:prstGeom>
          <a:noFill/>
        </p:spPr>
        <p:txBody>
          <a:bodyPr wrap="none" rtlCol="0">
            <a:spAutoFit/>
          </a:bodyPr>
          <a:lstStyle/>
          <a:p>
            <a:r>
              <a:rPr lang="et-EE" sz="2000">
                <a:solidFill>
                  <a:srgbClr val="002060"/>
                </a:solidFill>
                <a:latin typeface="IBM Plex Sans SemiBold" panose="020B0703050203000203" pitchFamily="34" charset="0"/>
              </a:rPr>
              <a:t>KOV asutuste </a:t>
            </a:r>
          </a:p>
          <a:p>
            <a:r>
              <a:rPr lang="et-EE" sz="2000">
                <a:solidFill>
                  <a:srgbClr val="002060"/>
                </a:solidFill>
                <a:latin typeface="IBM Plex Sans SemiBold" panose="020B0703050203000203" pitchFamily="34" charset="0"/>
              </a:rPr>
              <a:t>sisesed</a:t>
            </a:r>
          </a:p>
        </p:txBody>
      </p:sp>
      <p:sp>
        <p:nvSpPr>
          <p:cNvPr id="16" name="TextBox 15">
            <a:extLst>
              <a:ext uri="{FF2B5EF4-FFF2-40B4-BE49-F238E27FC236}">
                <a16:creationId xmlns:a16="http://schemas.microsoft.com/office/drawing/2014/main" id="{3106C664-C1C7-403F-8663-1878257460F2}"/>
              </a:ext>
            </a:extLst>
          </p:cNvPr>
          <p:cNvSpPr txBox="1"/>
          <p:nvPr/>
        </p:nvSpPr>
        <p:spPr>
          <a:xfrm>
            <a:off x="484154" y="3009330"/>
            <a:ext cx="2103909" cy="707886"/>
          </a:xfrm>
          <a:prstGeom prst="rect">
            <a:avLst/>
          </a:prstGeom>
          <a:noFill/>
        </p:spPr>
        <p:txBody>
          <a:bodyPr wrap="none" rtlCol="0">
            <a:spAutoFit/>
          </a:bodyPr>
          <a:lstStyle/>
          <a:p>
            <a:r>
              <a:rPr lang="et-EE" sz="2000">
                <a:solidFill>
                  <a:srgbClr val="002060"/>
                </a:solidFill>
                <a:latin typeface="IBM Plex Sans SemiBold" panose="020B0703050203000203" pitchFamily="34" charset="0"/>
              </a:rPr>
              <a:t>KOV piirkonnas </a:t>
            </a:r>
          </a:p>
          <a:p>
            <a:r>
              <a:rPr lang="et-EE" sz="2000">
                <a:solidFill>
                  <a:srgbClr val="002060"/>
                </a:solidFill>
                <a:latin typeface="IBM Plex Sans SemiBold" panose="020B0703050203000203" pitchFamily="34" charset="0"/>
              </a:rPr>
              <a:t>või </a:t>
            </a:r>
            <a:r>
              <a:rPr lang="et-EE" sz="2000" err="1">
                <a:solidFill>
                  <a:srgbClr val="002060"/>
                </a:solidFill>
                <a:latin typeface="IBM Plex Sans SemiBold" panose="020B0703050203000203" pitchFamily="34" charset="0"/>
              </a:rPr>
              <a:t>lähivaldades</a:t>
            </a:r>
            <a:endParaRPr lang="et-EE" sz="2000">
              <a:solidFill>
                <a:srgbClr val="002060"/>
              </a:solidFill>
              <a:latin typeface="IBM Plex Sans SemiBold" panose="020B0703050203000203" pitchFamily="34" charset="0"/>
            </a:endParaRPr>
          </a:p>
        </p:txBody>
      </p:sp>
      <p:sp>
        <p:nvSpPr>
          <p:cNvPr id="18" name="TextBox 17">
            <a:extLst>
              <a:ext uri="{FF2B5EF4-FFF2-40B4-BE49-F238E27FC236}">
                <a16:creationId xmlns:a16="http://schemas.microsoft.com/office/drawing/2014/main" id="{C019DB9F-5EC7-4064-89BF-A44B2DED8A43}"/>
              </a:ext>
            </a:extLst>
          </p:cNvPr>
          <p:cNvSpPr txBox="1"/>
          <p:nvPr/>
        </p:nvSpPr>
        <p:spPr>
          <a:xfrm>
            <a:off x="484154" y="5447962"/>
            <a:ext cx="1601721" cy="400110"/>
          </a:xfrm>
          <a:prstGeom prst="rect">
            <a:avLst/>
          </a:prstGeom>
          <a:noFill/>
        </p:spPr>
        <p:txBody>
          <a:bodyPr wrap="none" rtlCol="0">
            <a:spAutoFit/>
          </a:bodyPr>
          <a:lstStyle/>
          <a:p>
            <a:r>
              <a:rPr lang="et-EE" sz="2000">
                <a:solidFill>
                  <a:srgbClr val="002060"/>
                </a:solidFill>
                <a:latin typeface="IBM Plex Sans SemiBold" panose="020B0703050203000203" pitchFamily="34" charset="0"/>
              </a:rPr>
              <a:t>Üleriigilised</a:t>
            </a:r>
          </a:p>
        </p:txBody>
      </p:sp>
      <p:sp>
        <p:nvSpPr>
          <p:cNvPr id="4" name="TextBox 3">
            <a:extLst>
              <a:ext uri="{FF2B5EF4-FFF2-40B4-BE49-F238E27FC236}">
                <a16:creationId xmlns:a16="http://schemas.microsoft.com/office/drawing/2014/main" id="{3A01E338-3558-45CC-9661-C090CEA02E86}"/>
              </a:ext>
            </a:extLst>
          </p:cNvPr>
          <p:cNvSpPr txBox="1"/>
          <p:nvPr/>
        </p:nvSpPr>
        <p:spPr>
          <a:xfrm>
            <a:off x="10279466" y="2714248"/>
            <a:ext cx="1594522" cy="2308324"/>
          </a:xfrm>
          <a:prstGeom prst="rect">
            <a:avLst/>
          </a:prstGeom>
          <a:solidFill>
            <a:srgbClr val="FFE699"/>
          </a:solidFill>
        </p:spPr>
        <p:txBody>
          <a:bodyPr wrap="square" rtlCol="0">
            <a:spAutoFit/>
          </a:bodyPr>
          <a:lstStyle/>
          <a:p>
            <a:r>
              <a:rPr lang="et-EE"/>
              <a:t>        </a:t>
            </a:r>
            <a:r>
              <a:rPr lang="et-EE" b="1"/>
              <a:t>+ </a:t>
            </a:r>
            <a:r>
              <a:rPr lang="et-EE"/>
              <a:t>lapsevanemad, noore lähedased, kogukond, potentsiaalsed tööandjad</a:t>
            </a:r>
          </a:p>
          <a:p>
            <a:endParaRPr lang="et-EE"/>
          </a:p>
        </p:txBody>
      </p:sp>
    </p:spTree>
    <p:extLst>
      <p:ext uri="{BB962C8B-B14F-4D97-AF65-F5344CB8AC3E}">
        <p14:creationId xmlns:p14="http://schemas.microsoft.com/office/powerpoint/2010/main" val="321348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989B-58F0-40DA-84BF-533BFE53FF5B}"/>
              </a:ext>
            </a:extLst>
          </p:cNvPr>
          <p:cNvSpPr>
            <a:spLocks noGrp="1"/>
          </p:cNvSpPr>
          <p:nvPr>
            <p:ph type="title"/>
          </p:nvPr>
        </p:nvSpPr>
        <p:spPr/>
        <p:txBody>
          <a:bodyPr>
            <a:normAutofit/>
          </a:bodyPr>
          <a:lstStyle/>
          <a:p>
            <a:r>
              <a:rPr lang="et-EE" sz="4000" b="1">
                <a:solidFill>
                  <a:schemeClr val="tx2"/>
                </a:solidFill>
              </a:rPr>
              <a:t>Koostöö erinevad viisid või etapid</a:t>
            </a:r>
          </a:p>
        </p:txBody>
      </p:sp>
      <p:sp>
        <p:nvSpPr>
          <p:cNvPr id="3" name="Content Placeholder 2">
            <a:extLst>
              <a:ext uri="{FF2B5EF4-FFF2-40B4-BE49-F238E27FC236}">
                <a16:creationId xmlns:a16="http://schemas.microsoft.com/office/drawing/2014/main" id="{391B29D8-0D92-4B0B-9B30-7A0D25481EB4}"/>
              </a:ext>
            </a:extLst>
          </p:cNvPr>
          <p:cNvSpPr>
            <a:spLocks noGrp="1"/>
          </p:cNvSpPr>
          <p:nvPr>
            <p:ph idx="1"/>
          </p:nvPr>
        </p:nvSpPr>
        <p:spPr/>
        <p:txBody>
          <a:bodyPr/>
          <a:lstStyle/>
          <a:p>
            <a:endParaRPr lang="et-EE"/>
          </a:p>
        </p:txBody>
      </p:sp>
      <p:pic>
        <p:nvPicPr>
          <p:cNvPr id="7" name="Picture 6">
            <a:extLst>
              <a:ext uri="{FF2B5EF4-FFF2-40B4-BE49-F238E27FC236}">
                <a16:creationId xmlns:a16="http://schemas.microsoft.com/office/drawing/2014/main" id="{181E1235-9158-4FA4-8B17-715B8E4E4A2A}"/>
              </a:ext>
            </a:extLst>
          </p:cNvPr>
          <p:cNvPicPr>
            <a:picLocks noChangeAspect="1"/>
          </p:cNvPicPr>
          <p:nvPr/>
        </p:nvPicPr>
        <p:blipFill>
          <a:blip r:embed="rId3"/>
          <a:stretch>
            <a:fillRect/>
          </a:stretch>
        </p:blipFill>
        <p:spPr>
          <a:xfrm>
            <a:off x="838200" y="1761483"/>
            <a:ext cx="10515599" cy="5096517"/>
          </a:xfrm>
          <a:prstGeom prst="rect">
            <a:avLst/>
          </a:prstGeom>
        </p:spPr>
      </p:pic>
    </p:spTree>
    <p:extLst>
      <p:ext uri="{BB962C8B-B14F-4D97-AF65-F5344CB8AC3E}">
        <p14:creationId xmlns:p14="http://schemas.microsoft.com/office/powerpoint/2010/main" val="87981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661D-C6EF-4197-ABA2-34F507E1D21B}"/>
              </a:ext>
            </a:extLst>
          </p:cNvPr>
          <p:cNvSpPr>
            <a:spLocks noGrp="1"/>
          </p:cNvSpPr>
          <p:nvPr>
            <p:ph type="title"/>
          </p:nvPr>
        </p:nvSpPr>
        <p:spPr/>
        <p:txBody>
          <a:bodyPr>
            <a:normAutofit/>
          </a:bodyPr>
          <a:lstStyle/>
          <a:p>
            <a:r>
              <a:rPr lang="et-EE" sz="4000" b="1">
                <a:solidFill>
                  <a:schemeClr val="tx2"/>
                </a:solidFill>
              </a:rPr>
              <a:t>Koostööd soodustavad ja takistavad tegurid</a:t>
            </a:r>
          </a:p>
        </p:txBody>
      </p:sp>
      <p:grpSp>
        <p:nvGrpSpPr>
          <p:cNvPr id="6" name="Group 5">
            <a:extLst>
              <a:ext uri="{FF2B5EF4-FFF2-40B4-BE49-F238E27FC236}">
                <a16:creationId xmlns:a16="http://schemas.microsoft.com/office/drawing/2014/main" id="{10999183-F280-4E2C-9794-AD9ACDF61933}"/>
              </a:ext>
            </a:extLst>
          </p:cNvPr>
          <p:cNvGrpSpPr/>
          <p:nvPr/>
        </p:nvGrpSpPr>
        <p:grpSpPr>
          <a:xfrm>
            <a:off x="407146" y="1457518"/>
            <a:ext cx="11191504" cy="4823932"/>
            <a:chOff x="838199" y="1825624"/>
            <a:chExt cx="10515601" cy="4228443"/>
          </a:xfrm>
        </p:grpSpPr>
        <p:sp>
          <p:nvSpPr>
            <p:cNvPr id="7" name="Freeform: Shape 6">
              <a:extLst>
                <a:ext uri="{FF2B5EF4-FFF2-40B4-BE49-F238E27FC236}">
                  <a16:creationId xmlns:a16="http://schemas.microsoft.com/office/drawing/2014/main" id="{0EAFE950-0F6F-4BC7-BBBE-1D5482FFB5CC}"/>
                </a:ext>
              </a:extLst>
            </p:cNvPr>
            <p:cNvSpPr/>
            <p:nvPr/>
          </p:nvSpPr>
          <p:spPr>
            <a:xfrm>
              <a:off x="838200" y="1825624"/>
              <a:ext cx="10515600" cy="1495773"/>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520000" tIns="180000" rIns="36000" bIns="68580" numCol="1" spcCol="1270" anchor="t" anchorCtr="0">
              <a:noAutofit/>
            </a:bodyPr>
            <a:lstStyle/>
            <a:p>
              <a:pPr marL="285750" lvl="1" indent="-285750" defTabSz="444500">
                <a:lnSpc>
                  <a:spcPct val="90000"/>
                </a:lnSpc>
                <a:spcBef>
                  <a:spcPct val="0"/>
                </a:spcBef>
                <a:spcAft>
                  <a:spcPts val="300"/>
                </a:spcAft>
                <a:buSzPct val="110000"/>
                <a:buFont typeface="Arial" panose="020B0604020202020204" pitchFamily="34" charset="0"/>
                <a:buChar char="•"/>
              </a:pPr>
              <a:r>
                <a:rPr lang="et-EE"/>
                <a:t>Teenusepakkuja info lihtne </a:t>
              </a:r>
              <a:r>
                <a:rPr lang="et-EE" noProof="1"/>
                <a:t>leitavus</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Varasem kokkupuude</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Proaktiivsus</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Oskus probleeme märgata</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Toe olemasolu</a:t>
              </a:r>
            </a:p>
          </p:txBody>
        </p:sp>
        <p:sp>
          <p:nvSpPr>
            <p:cNvPr id="9" name="Freeform: Shape 8">
              <a:extLst>
                <a:ext uri="{FF2B5EF4-FFF2-40B4-BE49-F238E27FC236}">
                  <a16:creationId xmlns:a16="http://schemas.microsoft.com/office/drawing/2014/main" id="{3E8E150B-EBD7-44C7-8D84-59C2793B0126}"/>
                </a:ext>
              </a:extLst>
            </p:cNvPr>
            <p:cNvSpPr/>
            <p:nvPr/>
          </p:nvSpPr>
          <p:spPr>
            <a:xfrm>
              <a:off x="838199" y="3424009"/>
              <a:ext cx="10515600" cy="1644088"/>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2520000" tIns="108000" rIns="49531" bIns="49530" numCol="1" spcCol="1270" anchor="t" anchorCtr="0">
              <a:noAutofit/>
            </a:bodyPr>
            <a:lstStyle/>
            <a:p>
              <a:pPr marL="285750" lvl="1" indent="-285750" defTabSz="444500">
                <a:lnSpc>
                  <a:spcPct val="90000"/>
                </a:lnSpc>
                <a:spcBef>
                  <a:spcPct val="0"/>
                </a:spcBef>
                <a:spcAft>
                  <a:spcPts val="300"/>
                </a:spcAft>
                <a:buSzPct val="110000"/>
                <a:buFont typeface="Arial" panose="020B0604020202020204" pitchFamily="34" charset="0"/>
                <a:buChar char="•"/>
              </a:pPr>
              <a:r>
                <a:rPr lang="et-EE"/>
                <a:t>Teadlikkus teenusepakkujatest ja nende teenustest</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JK ametikohustused, KOV töötajate rollid</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Juhtkonna ja JK poolt noorte toetamise oluliseks pidamine</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NGTS-i kasulikuks pidamine, lisandväärtuse nägemine</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JK pädevus ja valmidus koostööks</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Läheduses olevate teenuste olemasolu</a:t>
              </a:r>
            </a:p>
          </p:txBody>
        </p:sp>
        <p:sp>
          <p:nvSpPr>
            <p:cNvPr id="11" name="Freeform: Shape 10">
              <a:extLst>
                <a:ext uri="{FF2B5EF4-FFF2-40B4-BE49-F238E27FC236}">
                  <a16:creationId xmlns:a16="http://schemas.microsoft.com/office/drawing/2014/main" id="{8538CBE8-965E-409B-BA7E-738763B58B60}"/>
                </a:ext>
              </a:extLst>
            </p:cNvPr>
            <p:cNvSpPr/>
            <p:nvPr/>
          </p:nvSpPr>
          <p:spPr>
            <a:xfrm>
              <a:off x="838199" y="5170709"/>
              <a:ext cx="10515600" cy="883358"/>
            </a:xfrm>
            <a:custGeom>
              <a:avLst/>
              <a:gdLst>
                <a:gd name="connsiteX0" fmla="*/ 0 w 10515600"/>
                <a:gd name="connsiteY0" fmla="*/ 135979 h 1359793"/>
                <a:gd name="connsiteX1" fmla="*/ 135979 w 10515600"/>
                <a:gd name="connsiteY1" fmla="*/ 0 h 1359793"/>
                <a:gd name="connsiteX2" fmla="*/ 10379621 w 10515600"/>
                <a:gd name="connsiteY2" fmla="*/ 0 h 1359793"/>
                <a:gd name="connsiteX3" fmla="*/ 10515600 w 10515600"/>
                <a:gd name="connsiteY3" fmla="*/ 135979 h 1359793"/>
                <a:gd name="connsiteX4" fmla="*/ 10515600 w 10515600"/>
                <a:gd name="connsiteY4" fmla="*/ 1223814 h 1359793"/>
                <a:gd name="connsiteX5" fmla="*/ 10379621 w 10515600"/>
                <a:gd name="connsiteY5" fmla="*/ 1359793 h 1359793"/>
                <a:gd name="connsiteX6" fmla="*/ 135979 w 10515600"/>
                <a:gd name="connsiteY6" fmla="*/ 1359793 h 1359793"/>
                <a:gd name="connsiteX7" fmla="*/ 0 w 10515600"/>
                <a:gd name="connsiteY7" fmla="*/ 1223814 h 1359793"/>
                <a:gd name="connsiteX8" fmla="*/ 0 w 10515600"/>
                <a:gd name="connsiteY8" fmla="*/ 135979 h 135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9793">
                  <a:moveTo>
                    <a:pt x="0" y="135979"/>
                  </a:moveTo>
                  <a:cubicBezTo>
                    <a:pt x="0" y="60880"/>
                    <a:pt x="60880" y="0"/>
                    <a:pt x="135979" y="0"/>
                  </a:cubicBezTo>
                  <a:lnTo>
                    <a:pt x="10379621" y="0"/>
                  </a:lnTo>
                  <a:cubicBezTo>
                    <a:pt x="10454720" y="0"/>
                    <a:pt x="10515600" y="60880"/>
                    <a:pt x="10515600" y="135979"/>
                  </a:cubicBezTo>
                  <a:lnTo>
                    <a:pt x="10515600" y="1223814"/>
                  </a:lnTo>
                  <a:cubicBezTo>
                    <a:pt x="10515600" y="1298913"/>
                    <a:pt x="10454720" y="1359793"/>
                    <a:pt x="10379621" y="1359793"/>
                  </a:cubicBezTo>
                  <a:lnTo>
                    <a:pt x="135979" y="1359793"/>
                  </a:lnTo>
                  <a:cubicBezTo>
                    <a:pt x="60880" y="1359793"/>
                    <a:pt x="0" y="1298913"/>
                    <a:pt x="0" y="1223814"/>
                  </a:cubicBezTo>
                  <a:lnTo>
                    <a:pt x="0" y="135979"/>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520000" tIns="108000" rIns="49531" bIns="49530" numCol="1" spcCol="1270" anchor="t" anchorCtr="0">
              <a:noAutofit/>
            </a:bodyPr>
            <a:lstStyle/>
            <a:p>
              <a:pPr marL="285750" lvl="1" indent="-285750" defTabSz="444500">
                <a:lnSpc>
                  <a:spcPct val="90000"/>
                </a:lnSpc>
                <a:spcBef>
                  <a:spcPct val="0"/>
                </a:spcBef>
                <a:spcAft>
                  <a:spcPts val="300"/>
                </a:spcAft>
                <a:buSzPct val="110000"/>
                <a:buFont typeface="Arial" panose="020B0604020202020204" pitchFamily="34" charset="0"/>
                <a:buChar char="•"/>
              </a:pPr>
              <a:r>
                <a:rPr lang="et-EE"/>
                <a:t>Töötajate vahetumine</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Tööandja või rahastaja seatud piirangud</a:t>
              </a:r>
            </a:p>
            <a:p>
              <a:pPr marL="285750" lvl="1" indent="-285750" defTabSz="444500">
                <a:lnSpc>
                  <a:spcPct val="90000"/>
                </a:lnSpc>
                <a:spcBef>
                  <a:spcPct val="0"/>
                </a:spcBef>
                <a:spcAft>
                  <a:spcPts val="300"/>
                </a:spcAft>
                <a:buSzPct val="110000"/>
                <a:buFont typeface="Arial" panose="020B0604020202020204" pitchFamily="34" charset="0"/>
                <a:buChar char="•"/>
              </a:pPr>
              <a:r>
                <a:rPr lang="et-EE"/>
                <a:t>Andmekaitse regulatsioonide mittemõistmine</a:t>
              </a:r>
            </a:p>
          </p:txBody>
        </p:sp>
      </p:grpSp>
      <p:sp>
        <p:nvSpPr>
          <p:cNvPr id="14" name="TextBox 13">
            <a:extLst>
              <a:ext uri="{FF2B5EF4-FFF2-40B4-BE49-F238E27FC236}">
                <a16:creationId xmlns:a16="http://schemas.microsoft.com/office/drawing/2014/main" id="{0594F49C-087A-40D7-B56C-F00FBAC505BB}"/>
              </a:ext>
            </a:extLst>
          </p:cNvPr>
          <p:cNvSpPr txBox="1"/>
          <p:nvPr/>
        </p:nvSpPr>
        <p:spPr>
          <a:xfrm>
            <a:off x="484155" y="1807750"/>
            <a:ext cx="1733167" cy="954107"/>
          </a:xfrm>
          <a:prstGeom prst="rect">
            <a:avLst/>
          </a:prstGeom>
          <a:noFill/>
        </p:spPr>
        <p:txBody>
          <a:bodyPr wrap="none" rtlCol="0">
            <a:spAutoFit/>
          </a:bodyPr>
          <a:lstStyle/>
          <a:p>
            <a:r>
              <a:rPr lang="et-EE" sz="3600">
                <a:solidFill>
                  <a:srgbClr val="002060"/>
                </a:solidFill>
                <a:latin typeface="IBM Plex Sans SemiBold" panose="020B0703050203000203" pitchFamily="34" charset="0"/>
              </a:rPr>
              <a:t>     +</a:t>
            </a:r>
          </a:p>
          <a:p>
            <a:r>
              <a:rPr lang="et-EE" sz="2000">
                <a:solidFill>
                  <a:srgbClr val="002060"/>
                </a:solidFill>
                <a:latin typeface="IBM Plex Sans SemiBold" panose="020B0703050203000203" pitchFamily="34" charset="0"/>
              </a:rPr>
              <a:t>Soodustavad</a:t>
            </a:r>
          </a:p>
        </p:txBody>
      </p:sp>
      <p:sp>
        <p:nvSpPr>
          <p:cNvPr id="16" name="TextBox 15">
            <a:extLst>
              <a:ext uri="{FF2B5EF4-FFF2-40B4-BE49-F238E27FC236}">
                <a16:creationId xmlns:a16="http://schemas.microsoft.com/office/drawing/2014/main" id="{3106C664-C1C7-403F-8663-1878257460F2}"/>
              </a:ext>
            </a:extLst>
          </p:cNvPr>
          <p:cNvSpPr txBox="1"/>
          <p:nvPr/>
        </p:nvSpPr>
        <p:spPr>
          <a:xfrm>
            <a:off x="574147" y="3495540"/>
            <a:ext cx="1473096" cy="1446550"/>
          </a:xfrm>
          <a:prstGeom prst="rect">
            <a:avLst/>
          </a:prstGeom>
          <a:noFill/>
        </p:spPr>
        <p:txBody>
          <a:bodyPr wrap="none" rtlCol="0">
            <a:spAutoFit/>
          </a:bodyPr>
          <a:lstStyle/>
          <a:p>
            <a:r>
              <a:rPr lang="et-EE" sz="1200">
                <a:solidFill>
                  <a:srgbClr val="002060"/>
                </a:solidFill>
                <a:latin typeface="IBM Plex Sans SemiBold" panose="020B0703050203000203" pitchFamily="34" charset="0"/>
              </a:rPr>
              <a:t>   </a:t>
            </a:r>
          </a:p>
          <a:p>
            <a:r>
              <a:rPr lang="et-EE" sz="3600">
                <a:solidFill>
                  <a:srgbClr val="002060"/>
                </a:solidFill>
                <a:latin typeface="IBM Plex Sans SemiBold" panose="020B0703050203000203" pitchFamily="34" charset="0"/>
              </a:rPr>
              <a:t>  + / -</a:t>
            </a:r>
          </a:p>
          <a:p>
            <a:pPr algn="ctr"/>
            <a:r>
              <a:rPr lang="et-EE" sz="2000">
                <a:solidFill>
                  <a:srgbClr val="002060"/>
                </a:solidFill>
                <a:latin typeface="IBM Plex Sans SemiBold" panose="020B0703050203000203" pitchFamily="34" charset="0"/>
              </a:rPr>
              <a:t>Ohud ja </a:t>
            </a:r>
          </a:p>
          <a:p>
            <a:pPr algn="ctr"/>
            <a:r>
              <a:rPr lang="et-EE" sz="2000">
                <a:solidFill>
                  <a:srgbClr val="002060"/>
                </a:solidFill>
                <a:latin typeface="IBM Plex Sans SemiBold" panose="020B0703050203000203" pitchFamily="34" charset="0"/>
              </a:rPr>
              <a:t>võimalused</a:t>
            </a:r>
          </a:p>
        </p:txBody>
      </p:sp>
      <p:sp>
        <p:nvSpPr>
          <p:cNvPr id="18" name="TextBox 17">
            <a:extLst>
              <a:ext uri="{FF2B5EF4-FFF2-40B4-BE49-F238E27FC236}">
                <a16:creationId xmlns:a16="http://schemas.microsoft.com/office/drawing/2014/main" id="{C019DB9F-5EC7-4064-89BF-A44B2DED8A43}"/>
              </a:ext>
            </a:extLst>
          </p:cNvPr>
          <p:cNvSpPr txBox="1"/>
          <p:nvPr/>
        </p:nvSpPr>
        <p:spPr>
          <a:xfrm>
            <a:off x="516342" y="5199046"/>
            <a:ext cx="1489510" cy="954107"/>
          </a:xfrm>
          <a:prstGeom prst="rect">
            <a:avLst/>
          </a:prstGeom>
          <a:noFill/>
        </p:spPr>
        <p:txBody>
          <a:bodyPr wrap="none" rtlCol="0">
            <a:spAutoFit/>
          </a:bodyPr>
          <a:lstStyle/>
          <a:p>
            <a:r>
              <a:rPr lang="et-EE" sz="3600">
                <a:solidFill>
                  <a:srgbClr val="002060"/>
                </a:solidFill>
                <a:latin typeface="IBM Plex Sans SemiBold" panose="020B0703050203000203" pitchFamily="34" charset="0"/>
              </a:rPr>
              <a:t>     - </a:t>
            </a:r>
          </a:p>
          <a:p>
            <a:r>
              <a:rPr lang="et-EE" sz="2000">
                <a:solidFill>
                  <a:srgbClr val="002060"/>
                </a:solidFill>
                <a:latin typeface="IBM Plex Sans SemiBold" panose="020B0703050203000203" pitchFamily="34" charset="0"/>
              </a:rPr>
              <a:t>Takistavad</a:t>
            </a:r>
          </a:p>
        </p:txBody>
      </p:sp>
    </p:spTree>
    <p:extLst>
      <p:ext uri="{BB962C8B-B14F-4D97-AF65-F5344CB8AC3E}">
        <p14:creationId xmlns:p14="http://schemas.microsoft.com/office/powerpoint/2010/main" val="231201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a:xfrm>
            <a:off x="838200" y="25487"/>
            <a:ext cx="10515600" cy="1325563"/>
          </a:xfrm>
        </p:spPr>
        <p:txBody>
          <a:bodyPr vert="horz" lIns="91440" tIns="45720" rIns="91440" bIns="45720" rtlCol="0" anchor="ctr">
            <a:normAutofit/>
          </a:bodyPr>
          <a:lstStyle/>
          <a:p>
            <a:r>
              <a:rPr lang="et-EE" sz="4000" b="1" dirty="0">
                <a:solidFill>
                  <a:schemeClr val="tx2"/>
                </a:solidFill>
                <a:sym typeface="Wingdings" panose="05000000000000000000" pitchFamily="2" charset="2"/>
              </a:rPr>
              <a:t> Soovitused (I)</a:t>
            </a:r>
            <a:endParaRPr lang="et-EE" sz="4000" b="1" dirty="0">
              <a:solidFill>
                <a:schemeClr val="tx2"/>
              </a:solidFill>
            </a:endParaRPr>
          </a:p>
        </p:txBody>
      </p:sp>
      <p:sp>
        <p:nvSpPr>
          <p:cNvPr id="6" name="Content Placeholder 2">
            <a:extLst>
              <a:ext uri="{FF2B5EF4-FFF2-40B4-BE49-F238E27FC236}">
                <a16:creationId xmlns:a16="http://schemas.microsoft.com/office/drawing/2014/main" id="{EEE223CD-B032-4B2A-AA74-CDFCF447F1A3}"/>
              </a:ext>
            </a:extLst>
          </p:cNvPr>
          <p:cNvSpPr>
            <a:spLocks noGrp="1"/>
          </p:cNvSpPr>
          <p:nvPr>
            <p:ph idx="1"/>
          </p:nvPr>
        </p:nvSpPr>
        <p:spPr>
          <a:xfrm>
            <a:off x="838200" y="1149532"/>
            <a:ext cx="10515600" cy="5343344"/>
          </a:xfrm>
        </p:spPr>
        <p:txBody>
          <a:bodyPr>
            <a:normAutofit fontScale="92500" lnSpcReduction="20000"/>
          </a:bodyPr>
          <a:lstStyle/>
          <a:p>
            <a:pPr marL="514350" indent="-514350">
              <a:buFont typeface="+mj-lt"/>
              <a:buAutoNum type="arabicPeriod"/>
            </a:pPr>
            <a:r>
              <a:rPr lang="et-EE" dirty="0"/>
              <a:t>Suurendada kõigi osaliste teadlikkust NEET-noortest, nende toetamise olulisusest ja võimalustest</a:t>
            </a:r>
          </a:p>
          <a:p>
            <a:pPr marL="514350" indent="-514350">
              <a:buFont typeface="+mj-lt"/>
              <a:buAutoNum type="arabicPeriod"/>
            </a:pPr>
            <a:r>
              <a:rPr lang="et-EE" dirty="0"/>
              <a:t>Tõsta juhtumikorraldajate (ja teiste noortega tegelejate) teadlikkust noortele suunatud teenustest, nende pakkujatest ja koostöö võimalustest</a:t>
            </a:r>
          </a:p>
          <a:p>
            <a:pPr marL="514350" indent="-514350">
              <a:buFont typeface="+mj-lt"/>
              <a:buAutoNum type="arabicPeriod"/>
            </a:pPr>
            <a:r>
              <a:rPr lang="et-EE" dirty="0"/>
              <a:t>Mõelda läbi kommunikatsiooni eesmärgid ja võimalused, arvestades kõiki võimalikke sihtrühmi, noore NGTS-i jõudmise trajektoori, noore toetamise protsessi ning kommunikatsiooni võimalikku lisakasu</a:t>
            </a:r>
          </a:p>
          <a:p>
            <a:pPr marL="514350" indent="-514350">
              <a:buFont typeface="+mj-lt"/>
              <a:buAutoNum type="arabicPeriod"/>
            </a:pPr>
            <a:r>
              <a:rPr lang="et-EE" dirty="0"/>
              <a:t>Pöörata kommunikatsioonis rohkem tähelepanu selge keele põhimõtetele ja sõnumite selgusele</a:t>
            </a:r>
          </a:p>
          <a:p>
            <a:pPr marL="514350" indent="-514350">
              <a:buFont typeface="+mj-lt"/>
              <a:buAutoNum type="arabicPeriod"/>
            </a:pPr>
            <a:r>
              <a:rPr lang="et-EE" dirty="0"/>
              <a:t>Selgitada välja võimalused isikuandmete kaitse seaduse kohendamiseks, et noori tõhusamalt toetada</a:t>
            </a:r>
          </a:p>
          <a:p>
            <a:pPr marL="514350" indent="-514350">
              <a:buFont typeface="+mj-lt"/>
              <a:buAutoNum type="arabicPeriod"/>
            </a:pPr>
            <a:r>
              <a:rPr lang="et-EE" dirty="0"/>
              <a:t>Toetada juhtumikorraldajaid noorte toetamisel ja piirkondlike võrgustike tekitamisel ning nende arendamisel (soovitus </a:t>
            </a:r>
            <a:r>
              <a:rPr lang="et-EE" dirty="0" err="1"/>
              <a:t>KOV-i</a:t>
            </a:r>
            <a:r>
              <a:rPr lang="et-EE" dirty="0"/>
              <a:t> poliitikakujundajatele)</a:t>
            </a:r>
          </a:p>
        </p:txBody>
      </p:sp>
    </p:spTree>
    <p:extLst>
      <p:ext uri="{BB962C8B-B14F-4D97-AF65-F5344CB8AC3E}">
        <p14:creationId xmlns:p14="http://schemas.microsoft.com/office/powerpoint/2010/main" val="338383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DCE5C1-B760-4F4E-B1D9-17EA8097F46F}"/>
              </a:ext>
            </a:extLst>
          </p:cNvPr>
          <p:cNvSpPr txBox="1">
            <a:spLocks/>
          </p:cNvSpPr>
          <p:nvPr/>
        </p:nvSpPr>
        <p:spPr>
          <a:xfrm>
            <a:off x="1420217" y="2229260"/>
            <a:ext cx="8890175" cy="119974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b="1">
                <a:solidFill>
                  <a:schemeClr val="tx2"/>
                </a:solidFill>
              </a:rPr>
              <a:t>Kas ja millist mõju NGTS-i rakendamine avaldanud on?</a:t>
            </a:r>
            <a:endParaRPr lang="en-US" sz="3600">
              <a:cs typeface="Calibri Light"/>
            </a:endParaRPr>
          </a:p>
        </p:txBody>
      </p:sp>
    </p:spTree>
    <p:extLst>
      <p:ext uri="{BB962C8B-B14F-4D97-AF65-F5344CB8AC3E}">
        <p14:creationId xmlns:p14="http://schemas.microsoft.com/office/powerpoint/2010/main" val="326009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53C4-BBDB-41AC-889C-326D3E39EEB7}"/>
              </a:ext>
            </a:extLst>
          </p:cNvPr>
          <p:cNvSpPr>
            <a:spLocks noGrp="1"/>
          </p:cNvSpPr>
          <p:nvPr>
            <p:ph type="title"/>
          </p:nvPr>
        </p:nvSpPr>
        <p:spPr/>
        <p:txBody>
          <a:bodyPr>
            <a:normAutofit/>
          </a:bodyPr>
          <a:lstStyle/>
          <a:p>
            <a:r>
              <a:rPr lang="et-EE" sz="4000" b="1">
                <a:solidFill>
                  <a:schemeClr val="tx2"/>
                </a:solidFill>
              </a:rPr>
              <a:t>Mida ja kuidas hindasime?</a:t>
            </a:r>
          </a:p>
        </p:txBody>
      </p:sp>
      <p:sp>
        <p:nvSpPr>
          <p:cNvPr id="3" name="Content Placeholder 2">
            <a:extLst>
              <a:ext uri="{FF2B5EF4-FFF2-40B4-BE49-F238E27FC236}">
                <a16:creationId xmlns:a16="http://schemas.microsoft.com/office/drawing/2014/main" id="{EE918923-7BE4-4A3C-9B8B-DC006D47C54E}"/>
              </a:ext>
            </a:extLst>
          </p:cNvPr>
          <p:cNvSpPr>
            <a:spLocks noGrp="1"/>
          </p:cNvSpPr>
          <p:nvPr>
            <p:ph idx="1"/>
          </p:nvPr>
        </p:nvSpPr>
        <p:spPr/>
        <p:txBody>
          <a:bodyPr/>
          <a:lstStyle/>
          <a:p>
            <a:r>
              <a:rPr lang="et-EE" dirty="0"/>
              <a:t>NGTS-i juhtumikorraldus ja STAR infosüsteemi lahendus: </a:t>
            </a:r>
          </a:p>
          <a:p>
            <a:pPr marL="457200" indent="0">
              <a:buNone/>
            </a:pPr>
            <a:r>
              <a:rPr lang="et-EE" b="1" dirty="0"/>
              <a:t>Mil määral suurendab 16–26-aastaste mitteaktiivsete noorte tööturul osalemist ja tööalaseid võimalusi?</a:t>
            </a:r>
          </a:p>
        </p:txBody>
      </p:sp>
      <p:graphicFrame>
        <p:nvGraphicFramePr>
          <p:cNvPr id="4" name="Diagram 3">
            <a:extLst>
              <a:ext uri="{FF2B5EF4-FFF2-40B4-BE49-F238E27FC236}">
                <a16:creationId xmlns:a16="http://schemas.microsoft.com/office/drawing/2014/main" id="{28CB614C-2FDE-4BCA-BE68-2C33BD3A730A}"/>
              </a:ext>
            </a:extLst>
          </p:cNvPr>
          <p:cNvGraphicFramePr/>
          <p:nvPr>
            <p:extLst>
              <p:ext uri="{D42A27DB-BD31-4B8C-83A1-F6EECF244321}">
                <p14:modId xmlns:p14="http://schemas.microsoft.com/office/powerpoint/2010/main" val="3043842595"/>
              </p:ext>
            </p:extLst>
          </p:nvPr>
        </p:nvGraphicFramePr>
        <p:xfrm>
          <a:off x="838200" y="3625516"/>
          <a:ext cx="8502315" cy="1203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0E43D49-FF6B-4EF9-B16A-D4DD7618F63F}"/>
              </a:ext>
            </a:extLst>
          </p:cNvPr>
          <p:cNvGraphicFramePr/>
          <p:nvPr>
            <p:extLst>
              <p:ext uri="{D42A27DB-BD31-4B8C-83A1-F6EECF244321}">
                <p14:modId xmlns:p14="http://schemas.microsoft.com/office/powerpoint/2010/main" val="1666085844"/>
              </p:ext>
            </p:extLst>
          </p:nvPr>
        </p:nvGraphicFramePr>
        <p:xfrm>
          <a:off x="2417679" y="4901239"/>
          <a:ext cx="8128000" cy="12031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3967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a:xfrm>
            <a:off x="400050" y="0"/>
            <a:ext cx="11606420" cy="870822"/>
          </a:xfrm>
        </p:spPr>
        <p:txBody>
          <a:bodyPr>
            <a:normAutofit/>
          </a:bodyPr>
          <a:lstStyle/>
          <a:p>
            <a:r>
              <a:rPr lang="et-EE" sz="4000" b="1">
                <a:solidFill>
                  <a:schemeClr val="tx2"/>
                </a:solidFill>
              </a:rPr>
              <a:t>NGTS-i aktiivsusnäitajad</a:t>
            </a:r>
          </a:p>
        </p:txBody>
      </p:sp>
      <p:sp>
        <p:nvSpPr>
          <p:cNvPr id="13" name="TextBox 12">
            <a:extLst>
              <a:ext uri="{FF2B5EF4-FFF2-40B4-BE49-F238E27FC236}">
                <a16:creationId xmlns:a16="http://schemas.microsoft.com/office/drawing/2014/main" id="{4B5EB2C9-D564-4DB5-BC8B-31F87806C393}"/>
              </a:ext>
            </a:extLst>
          </p:cNvPr>
          <p:cNvSpPr txBox="1"/>
          <p:nvPr/>
        </p:nvSpPr>
        <p:spPr>
          <a:xfrm>
            <a:off x="5962214" y="6418252"/>
            <a:ext cx="6493944" cy="400110"/>
          </a:xfrm>
          <a:prstGeom prst="rect">
            <a:avLst/>
          </a:prstGeom>
          <a:noFill/>
        </p:spPr>
        <p:txBody>
          <a:bodyPr wrap="square">
            <a:spAutoFit/>
          </a:bodyPr>
          <a:lstStyle/>
          <a:p>
            <a:r>
              <a:rPr lang="et-EE" sz="2000" dirty="0"/>
              <a:t>Abivajadusega noorte osakaal seirenimekirja noorte arvust </a:t>
            </a:r>
          </a:p>
        </p:txBody>
      </p:sp>
      <p:sp>
        <p:nvSpPr>
          <p:cNvPr id="16" name="TextBox 15">
            <a:extLst>
              <a:ext uri="{FF2B5EF4-FFF2-40B4-BE49-F238E27FC236}">
                <a16:creationId xmlns:a16="http://schemas.microsoft.com/office/drawing/2014/main" id="{6665297B-1C0F-4B6C-BA9F-0C461A3D77DB}"/>
              </a:ext>
            </a:extLst>
          </p:cNvPr>
          <p:cNvSpPr txBox="1"/>
          <p:nvPr/>
        </p:nvSpPr>
        <p:spPr>
          <a:xfrm>
            <a:off x="400051" y="4008331"/>
            <a:ext cx="5594568" cy="400110"/>
          </a:xfrm>
          <a:prstGeom prst="rect">
            <a:avLst/>
          </a:prstGeom>
          <a:noFill/>
        </p:spPr>
        <p:txBody>
          <a:bodyPr wrap="square">
            <a:spAutoFit/>
          </a:bodyPr>
          <a:lstStyle/>
          <a:p>
            <a:pPr algn="ctr"/>
            <a:r>
              <a:rPr lang="et-EE" sz="2000" dirty="0"/>
              <a:t>Noortega kontakti võtmise aktiivsus</a:t>
            </a:r>
          </a:p>
        </p:txBody>
      </p:sp>
      <p:sp>
        <p:nvSpPr>
          <p:cNvPr id="17" name="TextBox 16">
            <a:extLst>
              <a:ext uri="{FF2B5EF4-FFF2-40B4-BE49-F238E27FC236}">
                <a16:creationId xmlns:a16="http://schemas.microsoft.com/office/drawing/2014/main" id="{0456578A-613F-4A86-A201-CC89CE2C06EC}"/>
              </a:ext>
            </a:extLst>
          </p:cNvPr>
          <p:cNvSpPr txBox="1"/>
          <p:nvPr/>
        </p:nvSpPr>
        <p:spPr>
          <a:xfrm>
            <a:off x="6496614" y="3020832"/>
            <a:ext cx="5509855" cy="400110"/>
          </a:xfrm>
          <a:prstGeom prst="rect">
            <a:avLst/>
          </a:prstGeom>
          <a:noFill/>
        </p:spPr>
        <p:txBody>
          <a:bodyPr wrap="square">
            <a:spAutoFit/>
          </a:bodyPr>
          <a:lstStyle/>
          <a:p>
            <a:pPr algn="ctr"/>
            <a:r>
              <a:rPr lang="et-EE" sz="2000" dirty="0"/>
              <a:t>Noortega kontakti saamise aktiivsus</a:t>
            </a:r>
          </a:p>
        </p:txBody>
      </p:sp>
      <p:pic>
        <p:nvPicPr>
          <p:cNvPr id="4" name="Picture 3">
            <a:extLst>
              <a:ext uri="{FF2B5EF4-FFF2-40B4-BE49-F238E27FC236}">
                <a16:creationId xmlns:a16="http://schemas.microsoft.com/office/drawing/2014/main" id="{CF262A68-C2CD-4B98-BF72-2773116E5382}"/>
              </a:ext>
            </a:extLst>
          </p:cNvPr>
          <p:cNvPicPr>
            <a:picLocks noChangeAspect="1"/>
          </p:cNvPicPr>
          <p:nvPr/>
        </p:nvPicPr>
        <p:blipFill>
          <a:blip r:embed="rId4"/>
          <a:stretch>
            <a:fillRect/>
          </a:stretch>
        </p:blipFill>
        <p:spPr>
          <a:xfrm>
            <a:off x="1361707" y="5283127"/>
            <a:ext cx="3174410" cy="981316"/>
          </a:xfrm>
          <a:prstGeom prst="rect">
            <a:avLst/>
          </a:prstGeom>
        </p:spPr>
      </p:pic>
      <p:pic>
        <p:nvPicPr>
          <p:cNvPr id="3" name="Picture 2">
            <a:extLst>
              <a:ext uri="{FF2B5EF4-FFF2-40B4-BE49-F238E27FC236}">
                <a16:creationId xmlns:a16="http://schemas.microsoft.com/office/drawing/2014/main" id="{84708882-84B1-4ED0-AA5E-326C8ED083AC}"/>
              </a:ext>
            </a:extLst>
          </p:cNvPr>
          <p:cNvPicPr>
            <a:picLocks noChangeAspect="1"/>
          </p:cNvPicPr>
          <p:nvPr/>
        </p:nvPicPr>
        <p:blipFill>
          <a:blip r:embed="rId5"/>
          <a:stretch>
            <a:fillRect/>
          </a:stretch>
        </p:blipFill>
        <p:spPr>
          <a:xfrm>
            <a:off x="400050" y="920271"/>
            <a:ext cx="5633192" cy="2877561"/>
          </a:xfrm>
          <a:prstGeom prst="rect">
            <a:avLst/>
          </a:prstGeom>
        </p:spPr>
      </p:pic>
      <p:pic>
        <p:nvPicPr>
          <p:cNvPr id="5" name="Picture 4">
            <a:extLst>
              <a:ext uri="{FF2B5EF4-FFF2-40B4-BE49-F238E27FC236}">
                <a16:creationId xmlns:a16="http://schemas.microsoft.com/office/drawing/2014/main" id="{B0352BD8-EDB5-419F-A188-30AC897861EF}"/>
              </a:ext>
            </a:extLst>
          </p:cNvPr>
          <p:cNvPicPr>
            <a:picLocks noChangeAspect="1"/>
          </p:cNvPicPr>
          <p:nvPr/>
        </p:nvPicPr>
        <p:blipFill>
          <a:blip r:embed="rId6"/>
          <a:stretch>
            <a:fillRect/>
          </a:stretch>
        </p:blipFill>
        <p:spPr>
          <a:xfrm>
            <a:off x="6409856" y="250132"/>
            <a:ext cx="5596613" cy="2883658"/>
          </a:xfrm>
          <a:prstGeom prst="rect">
            <a:avLst/>
          </a:prstGeom>
        </p:spPr>
      </p:pic>
      <p:pic>
        <p:nvPicPr>
          <p:cNvPr id="6" name="Picture 5">
            <a:extLst>
              <a:ext uri="{FF2B5EF4-FFF2-40B4-BE49-F238E27FC236}">
                <a16:creationId xmlns:a16="http://schemas.microsoft.com/office/drawing/2014/main" id="{9D7F3A3C-180A-418C-8AC3-21C2683FAD06}"/>
              </a:ext>
            </a:extLst>
          </p:cNvPr>
          <p:cNvPicPr>
            <a:picLocks noChangeAspect="1"/>
          </p:cNvPicPr>
          <p:nvPr/>
        </p:nvPicPr>
        <p:blipFill>
          <a:blip r:embed="rId7"/>
          <a:stretch>
            <a:fillRect/>
          </a:stretch>
        </p:blipFill>
        <p:spPr>
          <a:xfrm>
            <a:off x="6403759" y="3522401"/>
            <a:ext cx="5602710" cy="2895851"/>
          </a:xfrm>
          <a:prstGeom prst="rect">
            <a:avLst/>
          </a:prstGeom>
        </p:spPr>
      </p:pic>
    </p:spTree>
    <p:extLst>
      <p:ext uri="{BB962C8B-B14F-4D97-AF65-F5344CB8AC3E}">
        <p14:creationId xmlns:p14="http://schemas.microsoft.com/office/powerpoint/2010/main" val="687693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D0E691-928D-4421-8C84-2DD820D9DA08}"/>
              </a:ext>
            </a:extLst>
          </p:cNvPr>
          <p:cNvSpPr txBox="1">
            <a:spLocks/>
          </p:cNvSpPr>
          <p:nvPr/>
        </p:nvSpPr>
        <p:spPr>
          <a:xfrm>
            <a:off x="231908" y="164974"/>
            <a:ext cx="11794992" cy="6732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sz="4000" b="1">
                <a:solidFill>
                  <a:schemeClr val="tx2"/>
                </a:solidFill>
              </a:rPr>
              <a:t>Tulud ja kulud: hõivemäära muutus alates seire algusest</a:t>
            </a:r>
            <a:endParaRPr lang="et-EE" sz="4000" b="1" dirty="0">
              <a:solidFill>
                <a:schemeClr val="tx2"/>
              </a:solidFill>
            </a:endParaRPr>
          </a:p>
        </p:txBody>
      </p:sp>
      <p:pic>
        <p:nvPicPr>
          <p:cNvPr id="4" name="Picture 3">
            <a:extLst>
              <a:ext uri="{FF2B5EF4-FFF2-40B4-BE49-F238E27FC236}">
                <a16:creationId xmlns:a16="http://schemas.microsoft.com/office/drawing/2014/main" id="{635232CE-6EC1-4BBE-8B72-264699F340F0}"/>
              </a:ext>
            </a:extLst>
          </p:cNvPr>
          <p:cNvPicPr>
            <a:picLocks noChangeAspect="1"/>
          </p:cNvPicPr>
          <p:nvPr/>
        </p:nvPicPr>
        <p:blipFill>
          <a:blip r:embed="rId3"/>
          <a:stretch>
            <a:fillRect/>
          </a:stretch>
        </p:blipFill>
        <p:spPr>
          <a:xfrm>
            <a:off x="746742" y="862361"/>
            <a:ext cx="10437257" cy="5133277"/>
          </a:xfrm>
          <a:prstGeom prst="rect">
            <a:avLst/>
          </a:prstGeom>
        </p:spPr>
      </p:pic>
    </p:spTree>
    <p:extLst>
      <p:ext uri="{BB962C8B-B14F-4D97-AF65-F5344CB8AC3E}">
        <p14:creationId xmlns:p14="http://schemas.microsoft.com/office/powerpoint/2010/main" val="2522696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a:xfrm>
            <a:off x="231908" y="164974"/>
            <a:ext cx="11794992" cy="673226"/>
          </a:xfrm>
        </p:spPr>
        <p:txBody>
          <a:bodyPr>
            <a:normAutofit/>
          </a:bodyPr>
          <a:lstStyle/>
          <a:p>
            <a:r>
              <a:rPr lang="et-EE" sz="4000" b="1">
                <a:solidFill>
                  <a:schemeClr val="tx2"/>
                </a:solidFill>
              </a:rPr>
              <a:t>Tulud ja kulud: hõivemäära muutus alates seire algusest</a:t>
            </a:r>
          </a:p>
        </p:txBody>
      </p:sp>
      <p:pic>
        <p:nvPicPr>
          <p:cNvPr id="13" name="Picture 12">
            <a:extLst>
              <a:ext uri="{FF2B5EF4-FFF2-40B4-BE49-F238E27FC236}">
                <a16:creationId xmlns:a16="http://schemas.microsoft.com/office/drawing/2014/main" id="{D867E4A3-1F5C-4F12-A1C5-3B9CBAC9F0A6}"/>
              </a:ext>
            </a:extLst>
          </p:cNvPr>
          <p:cNvPicPr>
            <a:picLocks noChangeAspect="1"/>
          </p:cNvPicPr>
          <p:nvPr/>
        </p:nvPicPr>
        <p:blipFill>
          <a:blip r:embed="rId3"/>
          <a:stretch>
            <a:fillRect/>
          </a:stretch>
        </p:blipFill>
        <p:spPr>
          <a:xfrm>
            <a:off x="1628160" y="896128"/>
            <a:ext cx="8696939" cy="5065743"/>
          </a:xfrm>
          <a:prstGeom prst="rect">
            <a:avLst/>
          </a:prstGeom>
        </p:spPr>
      </p:pic>
      <p:sp>
        <p:nvSpPr>
          <p:cNvPr id="14" name="TextBox 13">
            <a:extLst>
              <a:ext uri="{FF2B5EF4-FFF2-40B4-BE49-F238E27FC236}">
                <a16:creationId xmlns:a16="http://schemas.microsoft.com/office/drawing/2014/main" id="{DC6AC42D-D76C-4888-9F85-EA0BFA2DFE21}"/>
              </a:ext>
            </a:extLst>
          </p:cNvPr>
          <p:cNvSpPr txBox="1"/>
          <p:nvPr/>
        </p:nvSpPr>
        <p:spPr>
          <a:xfrm>
            <a:off x="231908" y="6118544"/>
            <a:ext cx="11617191" cy="461665"/>
          </a:xfrm>
          <a:prstGeom prst="rect">
            <a:avLst/>
          </a:prstGeom>
          <a:noFill/>
        </p:spPr>
        <p:txBody>
          <a:bodyPr wrap="square" rtlCol="0">
            <a:spAutoFit/>
          </a:bodyPr>
          <a:lstStyle/>
          <a:p>
            <a:pPr algn="ctr"/>
            <a:r>
              <a:rPr lang="et-EE" sz="2400" dirty="0"/>
              <a:t>Kõik </a:t>
            </a:r>
            <a:r>
              <a:rPr lang="et-EE" sz="2400" dirty="0" err="1"/>
              <a:t>KOV-id</a:t>
            </a:r>
            <a:r>
              <a:rPr lang="et-EE" sz="2400" dirty="0"/>
              <a:t> (68)</a:t>
            </a:r>
          </a:p>
        </p:txBody>
      </p:sp>
    </p:spTree>
    <p:extLst>
      <p:ext uri="{BB962C8B-B14F-4D97-AF65-F5344CB8AC3E}">
        <p14:creationId xmlns:p14="http://schemas.microsoft.com/office/powerpoint/2010/main" val="349998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a:xfrm>
            <a:off x="231908" y="164974"/>
            <a:ext cx="11617192" cy="901826"/>
          </a:xfrm>
        </p:spPr>
        <p:txBody>
          <a:bodyPr>
            <a:normAutofit/>
          </a:bodyPr>
          <a:lstStyle/>
          <a:p>
            <a:r>
              <a:rPr lang="et-EE" sz="4000" b="1" dirty="0">
                <a:solidFill>
                  <a:schemeClr val="tx2"/>
                </a:solidFill>
              </a:rPr>
              <a:t>Tulud ja kulud: hõivemäära muutus alates seire algusest</a:t>
            </a:r>
          </a:p>
        </p:txBody>
      </p:sp>
      <p:sp>
        <p:nvSpPr>
          <p:cNvPr id="15" name="TextBox 14">
            <a:extLst>
              <a:ext uri="{FF2B5EF4-FFF2-40B4-BE49-F238E27FC236}">
                <a16:creationId xmlns:a16="http://schemas.microsoft.com/office/drawing/2014/main" id="{67EE4E41-AC88-4A1E-97F9-37F3B77C2DD2}"/>
              </a:ext>
            </a:extLst>
          </p:cNvPr>
          <p:cNvSpPr txBox="1"/>
          <p:nvPr/>
        </p:nvSpPr>
        <p:spPr>
          <a:xfrm>
            <a:off x="1419452" y="5713420"/>
            <a:ext cx="3534301" cy="369332"/>
          </a:xfrm>
          <a:prstGeom prst="rect">
            <a:avLst/>
          </a:prstGeom>
          <a:noFill/>
        </p:spPr>
        <p:txBody>
          <a:bodyPr wrap="none" rtlCol="0">
            <a:spAutoFit/>
          </a:bodyPr>
          <a:lstStyle/>
          <a:p>
            <a:r>
              <a:rPr lang="et-EE" dirty="0"/>
              <a:t>Kõigis seiretes osalenud </a:t>
            </a:r>
            <a:r>
              <a:rPr lang="et-EE" dirty="0" err="1"/>
              <a:t>KOV-id</a:t>
            </a:r>
            <a:r>
              <a:rPr lang="et-EE" dirty="0"/>
              <a:t> (15)</a:t>
            </a:r>
          </a:p>
        </p:txBody>
      </p:sp>
      <p:sp>
        <p:nvSpPr>
          <p:cNvPr id="16" name="TextBox 15">
            <a:extLst>
              <a:ext uri="{FF2B5EF4-FFF2-40B4-BE49-F238E27FC236}">
                <a16:creationId xmlns:a16="http://schemas.microsoft.com/office/drawing/2014/main" id="{7C8BA529-5739-43C1-B3AF-58C35C70768E}"/>
              </a:ext>
            </a:extLst>
          </p:cNvPr>
          <p:cNvSpPr txBox="1"/>
          <p:nvPr/>
        </p:nvSpPr>
        <p:spPr>
          <a:xfrm>
            <a:off x="8019888" y="5713420"/>
            <a:ext cx="2257990" cy="369332"/>
          </a:xfrm>
          <a:prstGeom prst="rect">
            <a:avLst/>
          </a:prstGeom>
          <a:noFill/>
        </p:spPr>
        <p:txBody>
          <a:bodyPr wrap="none" rtlCol="0">
            <a:spAutoFit/>
          </a:bodyPr>
          <a:lstStyle/>
          <a:p>
            <a:r>
              <a:rPr lang="et-EE" dirty="0"/>
              <a:t>Ülejäänud </a:t>
            </a:r>
            <a:r>
              <a:rPr lang="et-EE" dirty="0" err="1"/>
              <a:t>KOV-id</a:t>
            </a:r>
            <a:r>
              <a:rPr lang="et-EE" dirty="0"/>
              <a:t> (53)</a:t>
            </a:r>
          </a:p>
        </p:txBody>
      </p:sp>
      <p:pic>
        <p:nvPicPr>
          <p:cNvPr id="4" name="Picture 3">
            <a:extLst>
              <a:ext uri="{FF2B5EF4-FFF2-40B4-BE49-F238E27FC236}">
                <a16:creationId xmlns:a16="http://schemas.microsoft.com/office/drawing/2014/main" id="{7DC82935-903A-428A-BE49-160C272047E3}"/>
              </a:ext>
            </a:extLst>
          </p:cNvPr>
          <p:cNvPicPr>
            <a:picLocks noChangeAspect="1"/>
          </p:cNvPicPr>
          <p:nvPr/>
        </p:nvPicPr>
        <p:blipFill>
          <a:blip r:embed="rId3"/>
          <a:stretch>
            <a:fillRect/>
          </a:stretch>
        </p:blipFill>
        <p:spPr>
          <a:xfrm>
            <a:off x="614091" y="1438621"/>
            <a:ext cx="5145024" cy="4149852"/>
          </a:xfrm>
          <a:prstGeom prst="rect">
            <a:avLst/>
          </a:prstGeom>
        </p:spPr>
      </p:pic>
      <p:pic>
        <p:nvPicPr>
          <p:cNvPr id="5" name="Picture 4">
            <a:extLst>
              <a:ext uri="{FF2B5EF4-FFF2-40B4-BE49-F238E27FC236}">
                <a16:creationId xmlns:a16="http://schemas.microsoft.com/office/drawing/2014/main" id="{CC81F034-C4D7-4E15-9D97-4DC4DD8456CA}"/>
              </a:ext>
            </a:extLst>
          </p:cNvPr>
          <p:cNvPicPr>
            <a:picLocks noChangeAspect="1"/>
          </p:cNvPicPr>
          <p:nvPr/>
        </p:nvPicPr>
        <p:blipFill>
          <a:blip r:embed="rId4"/>
          <a:stretch>
            <a:fillRect/>
          </a:stretch>
        </p:blipFill>
        <p:spPr>
          <a:xfrm>
            <a:off x="6276314" y="1438621"/>
            <a:ext cx="5145024" cy="4149852"/>
          </a:xfrm>
          <a:prstGeom prst="rect">
            <a:avLst/>
          </a:prstGeom>
        </p:spPr>
      </p:pic>
    </p:spTree>
    <p:extLst>
      <p:ext uri="{BB962C8B-B14F-4D97-AF65-F5344CB8AC3E}">
        <p14:creationId xmlns:p14="http://schemas.microsoft.com/office/powerpoint/2010/main" val="1312673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a:xfrm>
            <a:off x="231908" y="164974"/>
            <a:ext cx="11577471" cy="1187171"/>
          </a:xfrm>
        </p:spPr>
        <p:txBody>
          <a:bodyPr>
            <a:normAutofit fontScale="90000"/>
          </a:bodyPr>
          <a:lstStyle/>
          <a:p>
            <a:r>
              <a:rPr lang="et-EE" sz="4000" b="1">
                <a:solidFill>
                  <a:schemeClr val="tx2"/>
                </a:solidFill>
              </a:rPr>
              <a:t>H</a:t>
            </a:r>
            <a:r>
              <a:rPr lang="nn-NO" sz="4000" b="1">
                <a:solidFill>
                  <a:schemeClr val="tx2"/>
                </a:solidFill>
              </a:rPr>
              <a:t>innangud NGTS-i kulutõhususele I–XX seire tulemuste põhjal kuni 31.12.2027</a:t>
            </a:r>
            <a:endParaRPr lang="et-EE" sz="4000" b="1">
              <a:solidFill>
                <a:schemeClr val="tx2"/>
              </a:solidFill>
            </a:endParaRPr>
          </a:p>
        </p:txBody>
      </p:sp>
      <p:sp>
        <p:nvSpPr>
          <p:cNvPr id="14" name="TextBox 13">
            <a:extLst>
              <a:ext uri="{FF2B5EF4-FFF2-40B4-BE49-F238E27FC236}">
                <a16:creationId xmlns:a16="http://schemas.microsoft.com/office/drawing/2014/main" id="{DC6AC42D-D76C-4888-9F85-EA0BFA2DFE21}"/>
              </a:ext>
            </a:extLst>
          </p:cNvPr>
          <p:cNvSpPr txBox="1"/>
          <p:nvPr/>
        </p:nvSpPr>
        <p:spPr>
          <a:xfrm>
            <a:off x="77043" y="5057575"/>
            <a:ext cx="11887200" cy="1365951"/>
          </a:xfrm>
          <a:prstGeom prst="rect">
            <a:avLst/>
          </a:prstGeom>
          <a:noFill/>
        </p:spPr>
        <p:txBody>
          <a:bodyPr wrap="square" rtlCol="0">
            <a:spAutoFit/>
          </a:bodyPr>
          <a:lstStyle/>
          <a:p>
            <a:pPr marL="174625" lvl="0" indent="-174625" algn="just">
              <a:lnSpc>
                <a:spcPct val="120000"/>
              </a:lnSpc>
              <a:buFont typeface="Symbol" panose="05050102010706020507" pitchFamily="18" charset="2"/>
              <a:buChar char=""/>
            </a:pPr>
            <a:r>
              <a:rPr lang="et-EE" sz="1400">
                <a:solidFill>
                  <a:srgbClr val="0070C0"/>
                </a:solidFill>
                <a:effectLst/>
                <a:latin typeface="IBM Plex Sans" panose="020B0503050203000203" pitchFamily="34" charset="0"/>
                <a:ea typeface="IBM Plex Sans" panose="020B0503050203000203" pitchFamily="34" charset="0"/>
                <a:cs typeface="Vrinda" panose="020B0502040204020203" pitchFamily="34" charset="0"/>
              </a:rPr>
              <a:t>Stsenaarium 1</a:t>
            </a:r>
            <a:r>
              <a:rPr lang="et-EE" sz="1400">
                <a:effectLst/>
                <a:latin typeface="IBM Plex Sans" panose="020B0503050203000203" pitchFamily="34" charset="0"/>
                <a:ea typeface="IBM Plex Sans" panose="020B0503050203000203" pitchFamily="34" charset="0"/>
                <a:cs typeface="Vrinda" panose="020B0502040204020203" pitchFamily="34" charset="0"/>
              </a:rPr>
              <a:t>: kõik järgnevad seired sarnanevad mahu poolest IV seirele, kuid abivajadusega noorte osakaal langeb alates XIII seirest 1,1%-</a:t>
            </a:r>
            <a:r>
              <a:rPr lang="et-EE" sz="1400" err="1">
                <a:effectLst/>
                <a:latin typeface="IBM Plex Sans" panose="020B0503050203000203" pitchFamily="34" charset="0"/>
                <a:ea typeface="IBM Plex Sans" panose="020B0503050203000203" pitchFamily="34" charset="0"/>
                <a:cs typeface="Vrinda" panose="020B0502040204020203" pitchFamily="34" charset="0"/>
              </a:rPr>
              <a:t>le</a:t>
            </a:r>
            <a:r>
              <a:rPr lang="et-EE" sz="1400">
                <a:effectLst/>
                <a:latin typeface="IBM Plex Sans" panose="020B0503050203000203" pitchFamily="34" charset="0"/>
                <a:ea typeface="IBM Plex Sans" panose="020B0503050203000203" pitchFamily="34" charset="0"/>
                <a:cs typeface="Vrinda" panose="020B0502040204020203" pitchFamily="34" charset="0"/>
              </a:rPr>
              <a:t>.</a:t>
            </a:r>
          </a:p>
          <a:p>
            <a:pPr marL="174625" lvl="0" indent="-174625" algn="just">
              <a:lnSpc>
                <a:spcPct val="120000"/>
              </a:lnSpc>
              <a:buFont typeface="Symbol" panose="05050102010706020507" pitchFamily="18" charset="2"/>
              <a:buChar char=""/>
            </a:pPr>
            <a:r>
              <a:rPr lang="et-EE" sz="1400">
                <a:solidFill>
                  <a:srgbClr val="0070C0"/>
                </a:solidFill>
                <a:effectLst/>
                <a:latin typeface="IBM Plex Sans" panose="020B0503050203000203" pitchFamily="34" charset="0"/>
                <a:ea typeface="IBM Plex Sans" panose="020B0503050203000203" pitchFamily="34" charset="0"/>
                <a:cs typeface="Vrinda" panose="020B0502040204020203" pitchFamily="34" charset="0"/>
              </a:rPr>
              <a:t>Stsenaarium 2</a:t>
            </a:r>
            <a:r>
              <a:rPr lang="et-EE" sz="1400">
                <a:effectLst/>
                <a:latin typeface="IBM Plex Sans" panose="020B0503050203000203" pitchFamily="34" charset="0"/>
                <a:ea typeface="IBM Plex Sans" panose="020B0503050203000203" pitchFamily="34" charset="0"/>
                <a:cs typeface="Vrinda" panose="020B0502040204020203" pitchFamily="34" charset="0"/>
              </a:rPr>
              <a:t>: kõik järgnevad seired sarnanevad mahu ja aktiivsusnäitajate poolest IV seirele.</a:t>
            </a:r>
          </a:p>
          <a:p>
            <a:pPr marL="174625" lvl="0" indent="-174625" algn="just">
              <a:lnSpc>
                <a:spcPct val="120000"/>
              </a:lnSpc>
              <a:buFont typeface="Symbol" panose="05050102010706020507" pitchFamily="18" charset="2"/>
              <a:buChar char=""/>
            </a:pPr>
            <a:r>
              <a:rPr lang="et-EE" sz="1400">
                <a:solidFill>
                  <a:srgbClr val="0070C0"/>
                </a:solidFill>
                <a:effectLst/>
                <a:latin typeface="IBM Plex Sans" panose="020B0503050203000203" pitchFamily="34" charset="0"/>
                <a:ea typeface="IBM Plex Sans" panose="020B0503050203000203" pitchFamily="34" charset="0"/>
                <a:cs typeface="Vrinda" panose="020B0502040204020203" pitchFamily="34" charset="0"/>
              </a:rPr>
              <a:t>Stsenaarium 3</a:t>
            </a:r>
            <a:r>
              <a:rPr lang="et-EE" sz="1400">
                <a:effectLst/>
                <a:latin typeface="IBM Plex Sans" panose="020B0503050203000203" pitchFamily="34" charset="0"/>
                <a:ea typeface="IBM Plex Sans" panose="020B0503050203000203" pitchFamily="34" charset="0"/>
                <a:cs typeface="Vrinda" panose="020B0502040204020203" pitchFamily="34" charset="0"/>
              </a:rPr>
              <a:t>: seired V–XII sarnanevad mahu ja aktiivsusnäitajate poolest IV seirele. Alates XIII seirest osalevad kõik </a:t>
            </a:r>
            <a:r>
              <a:rPr lang="et-EE" sz="1400" err="1">
                <a:effectLst/>
                <a:latin typeface="IBM Plex Sans" panose="020B0503050203000203" pitchFamily="34" charset="0"/>
                <a:ea typeface="IBM Plex Sans" panose="020B0503050203000203" pitchFamily="34" charset="0"/>
                <a:cs typeface="Vrinda" panose="020B0502040204020203" pitchFamily="34" charset="0"/>
              </a:rPr>
              <a:t>KOV-id</a:t>
            </a:r>
            <a:r>
              <a:rPr lang="et-EE" sz="1400">
                <a:effectLst/>
                <a:latin typeface="IBM Plex Sans" panose="020B0503050203000203" pitchFamily="34" charset="0"/>
                <a:ea typeface="IBM Plex Sans" panose="020B0503050203000203" pitchFamily="34" charset="0"/>
                <a:cs typeface="Vrinda" panose="020B0502040204020203" pitchFamily="34" charset="0"/>
              </a:rPr>
              <a:t>.</a:t>
            </a:r>
          </a:p>
          <a:p>
            <a:pPr marL="174625" lvl="0" indent="-174625" algn="just">
              <a:lnSpc>
                <a:spcPct val="120000"/>
              </a:lnSpc>
              <a:spcAft>
                <a:spcPts val="1000"/>
              </a:spcAft>
              <a:buFont typeface="Symbol" panose="05050102010706020507" pitchFamily="18" charset="2"/>
              <a:buChar char=""/>
            </a:pPr>
            <a:r>
              <a:rPr lang="et-EE" sz="1400">
                <a:solidFill>
                  <a:srgbClr val="0070C0"/>
                </a:solidFill>
                <a:effectLst/>
                <a:latin typeface="IBM Plex Sans" panose="020B0503050203000203" pitchFamily="34" charset="0"/>
                <a:ea typeface="IBM Plex Sans" panose="020B0503050203000203" pitchFamily="34" charset="0"/>
                <a:cs typeface="Vrinda" panose="020B0502040204020203" pitchFamily="34" charset="0"/>
              </a:rPr>
              <a:t>Stsenaarium 4</a:t>
            </a:r>
            <a:r>
              <a:rPr lang="et-EE" sz="1400">
                <a:effectLst/>
                <a:latin typeface="IBM Plex Sans" panose="020B0503050203000203" pitchFamily="34" charset="0"/>
                <a:ea typeface="IBM Plex Sans" panose="020B0503050203000203" pitchFamily="34" charset="0"/>
                <a:cs typeface="Vrinda" panose="020B0502040204020203" pitchFamily="34" charset="0"/>
              </a:rPr>
              <a:t>: seired V–XII sarnanevad mahu ja aktiivsusnäitajate poolest IV seirele. Alates XIII seirest osalevad kõik </a:t>
            </a:r>
            <a:r>
              <a:rPr lang="et-EE" sz="1400" err="1">
                <a:effectLst/>
                <a:latin typeface="IBM Plex Sans" panose="020B0503050203000203" pitchFamily="34" charset="0"/>
                <a:ea typeface="IBM Plex Sans" panose="020B0503050203000203" pitchFamily="34" charset="0"/>
                <a:cs typeface="Vrinda" panose="020B0502040204020203" pitchFamily="34" charset="0"/>
              </a:rPr>
              <a:t>KOV-id</a:t>
            </a:r>
            <a:r>
              <a:rPr lang="et-EE" sz="1400">
                <a:effectLst/>
                <a:latin typeface="IBM Plex Sans" panose="020B0503050203000203" pitchFamily="34" charset="0"/>
                <a:ea typeface="IBM Plex Sans" panose="020B0503050203000203" pitchFamily="34" charset="0"/>
                <a:cs typeface="Vrinda" panose="020B0502040204020203" pitchFamily="34" charset="0"/>
              </a:rPr>
              <a:t> ja abivajadusega noorte osakaal S2 on 4,4%.</a:t>
            </a:r>
          </a:p>
        </p:txBody>
      </p:sp>
      <p:graphicFrame>
        <p:nvGraphicFramePr>
          <p:cNvPr id="5" name="Table 4">
            <a:extLst>
              <a:ext uri="{FF2B5EF4-FFF2-40B4-BE49-F238E27FC236}">
                <a16:creationId xmlns:a16="http://schemas.microsoft.com/office/drawing/2014/main" id="{31976369-0C66-4B64-98F0-18A6EBB3E6E2}"/>
              </a:ext>
            </a:extLst>
          </p:cNvPr>
          <p:cNvGraphicFramePr>
            <a:graphicFrameLocks noGrp="1"/>
          </p:cNvGraphicFramePr>
          <p:nvPr>
            <p:extLst>
              <p:ext uri="{D42A27DB-BD31-4B8C-83A1-F6EECF244321}">
                <p14:modId xmlns:p14="http://schemas.microsoft.com/office/powerpoint/2010/main" val="3104683932"/>
              </p:ext>
            </p:extLst>
          </p:nvPr>
        </p:nvGraphicFramePr>
        <p:xfrm>
          <a:off x="231908" y="2007523"/>
          <a:ext cx="11470467" cy="2524759"/>
        </p:xfrm>
        <a:graphic>
          <a:graphicData uri="http://schemas.openxmlformats.org/drawingml/2006/table">
            <a:tbl>
              <a:tblPr firstRow="1" firstCol="1" bandRow="1"/>
              <a:tblGrid>
                <a:gridCol w="1853278">
                  <a:extLst>
                    <a:ext uri="{9D8B030D-6E8A-4147-A177-3AD203B41FA5}">
                      <a16:colId xmlns:a16="http://schemas.microsoft.com/office/drawing/2014/main" val="315881516"/>
                    </a:ext>
                  </a:extLst>
                </a:gridCol>
                <a:gridCol w="1530151">
                  <a:extLst>
                    <a:ext uri="{9D8B030D-6E8A-4147-A177-3AD203B41FA5}">
                      <a16:colId xmlns:a16="http://schemas.microsoft.com/office/drawing/2014/main" val="2452163670"/>
                    </a:ext>
                  </a:extLst>
                </a:gridCol>
                <a:gridCol w="1611875">
                  <a:extLst>
                    <a:ext uri="{9D8B030D-6E8A-4147-A177-3AD203B41FA5}">
                      <a16:colId xmlns:a16="http://schemas.microsoft.com/office/drawing/2014/main" val="3089724946"/>
                    </a:ext>
                  </a:extLst>
                </a:gridCol>
                <a:gridCol w="1357899">
                  <a:extLst>
                    <a:ext uri="{9D8B030D-6E8A-4147-A177-3AD203B41FA5}">
                      <a16:colId xmlns:a16="http://schemas.microsoft.com/office/drawing/2014/main" val="3847430437"/>
                    </a:ext>
                  </a:extLst>
                </a:gridCol>
                <a:gridCol w="1359156">
                  <a:extLst>
                    <a:ext uri="{9D8B030D-6E8A-4147-A177-3AD203B41FA5}">
                      <a16:colId xmlns:a16="http://schemas.microsoft.com/office/drawing/2014/main" val="2887649539"/>
                    </a:ext>
                  </a:extLst>
                </a:gridCol>
                <a:gridCol w="1174330">
                  <a:extLst>
                    <a:ext uri="{9D8B030D-6E8A-4147-A177-3AD203B41FA5}">
                      <a16:colId xmlns:a16="http://schemas.microsoft.com/office/drawing/2014/main" val="1273130495"/>
                    </a:ext>
                  </a:extLst>
                </a:gridCol>
                <a:gridCol w="1019681">
                  <a:extLst>
                    <a:ext uri="{9D8B030D-6E8A-4147-A177-3AD203B41FA5}">
                      <a16:colId xmlns:a16="http://schemas.microsoft.com/office/drawing/2014/main" val="2244627293"/>
                    </a:ext>
                  </a:extLst>
                </a:gridCol>
                <a:gridCol w="1564097">
                  <a:extLst>
                    <a:ext uri="{9D8B030D-6E8A-4147-A177-3AD203B41FA5}">
                      <a16:colId xmlns:a16="http://schemas.microsoft.com/office/drawing/2014/main" val="594087717"/>
                    </a:ext>
                  </a:extLst>
                </a:gridCol>
              </a:tblGrid>
              <a:tr h="940759">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Stsenaarium</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NGTS-i abil tööhõivesse jõudnud noori</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Summaarne teenitud brutotöötasu </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Riigile laekunud maksutulu</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KOV-ide tulumaksu osa</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NGTS-i kesksed kulud</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NGTS-i KOV-ide kulud</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Kulu­tõhusus (saldo)</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914139"/>
                  </a:ext>
                </a:extLst>
              </a:tr>
              <a:tr h="396000">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Stsenaarium 1</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808</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24 836</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10 576</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1305</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–1603</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–1525</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7449</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079859"/>
                  </a:ext>
                </a:extLst>
              </a:tr>
              <a:tr h="396000">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Stsenaarium 2</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1001</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28 078</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11 941</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1466</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–1603</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–1711</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8628</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191564"/>
                  </a:ext>
                </a:extLst>
              </a:tr>
              <a:tr h="396000">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Stsenaarium 3</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1132</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30 316</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12 883</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1577</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–1603</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–1954</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9327</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248683"/>
                  </a:ext>
                </a:extLst>
              </a:tr>
              <a:tr h="396000">
                <a:tc>
                  <a:txBody>
                    <a:bodyPr/>
                    <a:lstStyle/>
                    <a:p>
                      <a:pPr algn="ct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Stsenaarium 4</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1655</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39 177</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16 615</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2017</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–1603</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–2452</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t-EE" sz="1600">
                          <a:effectLst/>
                          <a:latin typeface="IBM Plex Sans" panose="020B0503050203000203" pitchFamily="34" charset="0"/>
                          <a:ea typeface="IBM Plex Sans" panose="020B0503050203000203" pitchFamily="34" charset="0"/>
                          <a:cs typeface="Vrinda" panose="020B0502040204020203" pitchFamily="34" charset="0"/>
                        </a:rPr>
                        <a:t>12 560</a:t>
                      </a:r>
                    </a:p>
                  </a:txBody>
                  <a:tcPr marL="34552" marR="34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01994"/>
                  </a:ext>
                </a:extLst>
              </a:tr>
            </a:tbl>
          </a:graphicData>
        </a:graphic>
      </p:graphicFrame>
      <p:sp>
        <p:nvSpPr>
          <p:cNvPr id="3" name="Oval 2">
            <a:extLst>
              <a:ext uri="{FF2B5EF4-FFF2-40B4-BE49-F238E27FC236}">
                <a16:creationId xmlns:a16="http://schemas.microsoft.com/office/drawing/2014/main" id="{C1917678-6EF8-4C3F-8A95-DA22D489244D}"/>
              </a:ext>
            </a:extLst>
          </p:cNvPr>
          <p:cNvSpPr/>
          <p:nvPr/>
        </p:nvSpPr>
        <p:spPr>
          <a:xfrm>
            <a:off x="11010900" y="2914650"/>
            <a:ext cx="767675" cy="47625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Oval 5">
            <a:extLst>
              <a:ext uri="{FF2B5EF4-FFF2-40B4-BE49-F238E27FC236}">
                <a16:creationId xmlns:a16="http://schemas.microsoft.com/office/drawing/2014/main" id="{3ACDD571-4FBA-476C-8022-F23A4CB3AB0D}"/>
              </a:ext>
            </a:extLst>
          </p:cNvPr>
          <p:cNvSpPr/>
          <p:nvPr/>
        </p:nvSpPr>
        <p:spPr>
          <a:xfrm>
            <a:off x="10934700" y="4080554"/>
            <a:ext cx="767675" cy="47625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Oval 6">
            <a:extLst>
              <a:ext uri="{FF2B5EF4-FFF2-40B4-BE49-F238E27FC236}">
                <a16:creationId xmlns:a16="http://schemas.microsoft.com/office/drawing/2014/main" id="{28765954-6426-4306-8924-450EDED1C41E}"/>
              </a:ext>
            </a:extLst>
          </p:cNvPr>
          <p:cNvSpPr/>
          <p:nvPr/>
        </p:nvSpPr>
        <p:spPr>
          <a:xfrm>
            <a:off x="5829300" y="2914650"/>
            <a:ext cx="767675" cy="47625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Oval 7">
            <a:extLst>
              <a:ext uri="{FF2B5EF4-FFF2-40B4-BE49-F238E27FC236}">
                <a16:creationId xmlns:a16="http://schemas.microsoft.com/office/drawing/2014/main" id="{46E301E5-2C1E-495E-99FF-D65E485E8604}"/>
              </a:ext>
            </a:extLst>
          </p:cNvPr>
          <p:cNvSpPr/>
          <p:nvPr/>
        </p:nvSpPr>
        <p:spPr>
          <a:xfrm>
            <a:off x="5829300" y="4104267"/>
            <a:ext cx="767675" cy="47625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540606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0279-A284-4916-94DE-FB44250B6BBF}"/>
              </a:ext>
            </a:extLst>
          </p:cNvPr>
          <p:cNvSpPr>
            <a:spLocks noGrp="1"/>
          </p:cNvSpPr>
          <p:nvPr>
            <p:ph type="title"/>
          </p:nvPr>
        </p:nvSpPr>
        <p:spPr>
          <a:xfrm>
            <a:off x="516001" y="282172"/>
            <a:ext cx="11160000" cy="1206994"/>
          </a:xfrm>
        </p:spPr>
        <p:txBody>
          <a:bodyPr>
            <a:normAutofit/>
          </a:bodyPr>
          <a:lstStyle/>
          <a:p>
            <a:r>
              <a:rPr lang="et-EE" sz="3600" b="1" dirty="0">
                <a:solidFill>
                  <a:schemeClr val="tx2"/>
                </a:solidFill>
              </a:rPr>
              <a:t>Kulutõhusus: NGTS-i kulutõhusust mõjutavad programmist sõltuvad lühi- ja pikaajalised tegurid (I)</a:t>
            </a:r>
          </a:p>
        </p:txBody>
      </p:sp>
      <p:sp>
        <p:nvSpPr>
          <p:cNvPr id="5" name="Content Placeholder 2">
            <a:extLst>
              <a:ext uri="{FF2B5EF4-FFF2-40B4-BE49-F238E27FC236}">
                <a16:creationId xmlns:a16="http://schemas.microsoft.com/office/drawing/2014/main" id="{1C8FBFA4-F36F-4663-A188-81D0040DC62D}"/>
              </a:ext>
            </a:extLst>
          </p:cNvPr>
          <p:cNvSpPr>
            <a:spLocks noGrp="1"/>
          </p:cNvSpPr>
          <p:nvPr>
            <p:ph idx="1"/>
          </p:nvPr>
        </p:nvSpPr>
        <p:spPr>
          <a:xfrm>
            <a:off x="838200" y="1825625"/>
            <a:ext cx="10515600" cy="4351338"/>
          </a:xfrm>
        </p:spPr>
        <p:txBody>
          <a:bodyPr/>
          <a:lstStyle/>
          <a:p>
            <a:r>
              <a:rPr lang="et-EE" b="1" dirty="0"/>
              <a:t>Lühiajalised tegurid</a:t>
            </a:r>
          </a:p>
          <a:p>
            <a:pPr lvl="1" algn="just">
              <a:lnSpc>
                <a:spcPct val="100000"/>
              </a:lnSpc>
            </a:pPr>
            <a:r>
              <a:rPr lang="et-EE" dirty="0">
                <a:effectLst/>
              </a:rPr>
              <a:t>Noor saab tööle, hakkab saama palka ja tasuma makse</a:t>
            </a:r>
          </a:p>
          <a:p>
            <a:pPr lvl="1" algn="just">
              <a:lnSpc>
                <a:spcPct val="100000"/>
              </a:lnSpc>
            </a:pPr>
            <a:r>
              <a:rPr lang="et-EE" dirty="0">
                <a:effectLst/>
              </a:rPr>
              <a:t>Noor ei vaja enam toetuseid </a:t>
            </a:r>
          </a:p>
          <a:p>
            <a:pPr lvl="1" algn="just">
              <a:lnSpc>
                <a:spcPct val="100000"/>
              </a:lnSpc>
            </a:pPr>
            <a:r>
              <a:rPr lang="et-EE" dirty="0">
                <a:effectLst/>
              </a:rPr>
              <a:t>Noor ei vaja enam </a:t>
            </a:r>
            <a:r>
              <a:rPr lang="et-EE" dirty="0" err="1">
                <a:effectLst/>
              </a:rPr>
              <a:t>KOV-i</a:t>
            </a:r>
            <a:r>
              <a:rPr lang="et-EE" dirty="0">
                <a:effectLst/>
              </a:rPr>
              <a:t> pakutavaid teenuseid</a:t>
            </a:r>
          </a:p>
          <a:p>
            <a:pPr lvl="1" algn="just">
              <a:lnSpc>
                <a:spcPct val="100000"/>
              </a:lnSpc>
            </a:pPr>
            <a:r>
              <a:rPr lang="et-EE" dirty="0">
                <a:effectLst/>
              </a:rPr>
              <a:t>Vabatahtlik tegevus, kaasamine kodukoha tegevustesse </a:t>
            </a:r>
          </a:p>
          <a:p>
            <a:pPr lvl="1" algn="just">
              <a:lnSpc>
                <a:spcPct val="100000"/>
              </a:lnSpc>
            </a:pPr>
            <a:r>
              <a:rPr lang="et-EE" dirty="0">
                <a:effectLst/>
              </a:rPr>
              <a:t>Tekib uus suhtlusvõrgustik ja huvid</a:t>
            </a:r>
          </a:p>
          <a:p>
            <a:pPr lvl="1" algn="just">
              <a:lnSpc>
                <a:spcPct val="100000"/>
              </a:lnSpc>
            </a:pPr>
            <a:r>
              <a:rPr lang="et-EE" dirty="0">
                <a:effectLst/>
              </a:rPr>
              <a:t>Noor saab kogemusi ja teadmisi, kaasamine uutesse tegevustesse, positiivne eluhoiak</a:t>
            </a:r>
          </a:p>
          <a:p>
            <a:pPr lvl="1"/>
            <a:endParaRPr lang="et-EE" dirty="0"/>
          </a:p>
        </p:txBody>
      </p:sp>
    </p:spTree>
    <p:extLst>
      <p:ext uri="{BB962C8B-B14F-4D97-AF65-F5344CB8AC3E}">
        <p14:creationId xmlns:p14="http://schemas.microsoft.com/office/powerpoint/2010/main" val="432403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0279-A284-4916-94DE-FB44250B6BBF}"/>
              </a:ext>
            </a:extLst>
          </p:cNvPr>
          <p:cNvSpPr>
            <a:spLocks noGrp="1"/>
          </p:cNvSpPr>
          <p:nvPr>
            <p:ph type="title"/>
          </p:nvPr>
        </p:nvSpPr>
        <p:spPr>
          <a:xfrm>
            <a:off x="516001" y="99290"/>
            <a:ext cx="11160000" cy="1206994"/>
          </a:xfrm>
        </p:spPr>
        <p:txBody>
          <a:bodyPr>
            <a:normAutofit/>
          </a:bodyPr>
          <a:lstStyle/>
          <a:p>
            <a:r>
              <a:rPr lang="et-EE" sz="3600" b="1" dirty="0">
                <a:solidFill>
                  <a:schemeClr val="tx2"/>
                </a:solidFill>
              </a:rPr>
              <a:t>Kulutõhusus: NGTS-i kulutõhusust mõjutavad programmist sõltuvad lühi- ja pikaajalised tegurid (II)</a:t>
            </a:r>
          </a:p>
        </p:txBody>
      </p:sp>
      <p:sp>
        <p:nvSpPr>
          <p:cNvPr id="5" name="Content Placeholder 2">
            <a:extLst>
              <a:ext uri="{FF2B5EF4-FFF2-40B4-BE49-F238E27FC236}">
                <a16:creationId xmlns:a16="http://schemas.microsoft.com/office/drawing/2014/main" id="{1C8FBFA4-F36F-4663-A188-81D0040DC62D}"/>
              </a:ext>
            </a:extLst>
          </p:cNvPr>
          <p:cNvSpPr>
            <a:spLocks noGrp="1"/>
          </p:cNvSpPr>
          <p:nvPr>
            <p:ph idx="1"/>
          </p:nvPr>
        </p:nvSpPr>
        <p:spPr>
          <a:xfrm>
            <a:off x="838200" y="1489166"/>
            <a:ext cx="10515600" cy="5086662"/>
          </a:xfrm>
        </p:spPr>
        <p:txBody>
          <a:bodyPr>
            <a:normAutofit fontScale="92500" lnSpcReduction="20000"/>
          </a:bodyPr>
          <a:lstStyle/>
          <a:p>
            <a:r>
              <a:rPr lang="et-EE" b="1" dirty="0"/>
              <a:t>Pikaajalised tegurid</a:t>
            </a:r>
          </a:p>
          <a:p>
            <a:pPr lvl="1" algn="just">
              <a:lnSpc>
                <a:spcPct val="100000"/>
              </a:lnSpc>
            </a:pPr>
            <a:r>
              <a:rPr lang="et-EE" dirty="0">
                <a:effectLst/>
              </a:rPr>
              <a:t>Noor asub edasi õppima, kõrgem töötasu tulevikus</a:t>
            </a:r>
          </a:p>
          <a:p>
            <a:pPr lvl="1" algn="just">
              <a:lnSpc>
                <a:spcPct val="100000"/>
              </a:lnSpc>
            </a:pPr>
            <a:r>
              <a:rPr lang="et-EE" dirty="0">
                <a:effectLst/>
              </a:rPr>
              <a:t>Eneseteostus ja võimete kasutamine</a:t>
            </a:r>
          </a:p>
          <a:p>
            <a:pPr lvl="1" algn="just">
              <a:lnSpc>
                <a:spcPct val="100000"/>
              </a:lnSpc>
            </a:pPr>
            <a:r>
              <a:rPr lang="et-EE" dirty="0">
                <a:effectLst/>
              </a:rPr>
              <a:t>Enesekindluse tõus</a:t>
            </a:r>
          </a:p>
          <a:p>
            <a:pPr lvl="1" algn="just">
              <a:lnSpc>
                <a:spcPct val="100000"/>
              </a:lnSpc>
            </a:pPr>
            <a:r>
              <a:rPr lang="et-EE" dirty="0">
                <a:effectLst/>
              </a:rPr>
              <a:t>Õnnelikkuse kasv</a:t>
            </a:r>
          </a:p>
          <a:p>
            <a:pPr lvl="1" algn="just">
              <a:lnSpc>
                <a:spcPct val="100000"/>
              </a:lnSpc>
            </a:pPr>
            <a:r>
              <a:rPr lang="et-EE" dirty="0">
                <a:effectLst/>
              </a:rPr>
              <a:t>Tervislikumad eluviisid, vähem alkoholismi, kõrgem eluiga ja tervena elatud aastad</a:t>
            </a:r>
          </a:p>
          <a:p>
            <a:pPr lvl="1" algn="just">
              <a:lnSpc>
                <a:spcPct val="100000"/>
              </a:lnSpc>
            </a:pPr>
            <a:r>
              <a:rPr lang="et-EE" dirty="0">
                <a:effectLst/>
              </a:rPr>
              <a:t>Meditsiinisüsteemi kulud kaugemas tulevikus vähenevad või normaliseeruvad</a:t>
            </a:r>
          </a:p>
          <a:p>
            <a:pPr lvl="1" algn="just">
              <a:lnSpc>
                <a:spcPct val="100000"/>
              </a:lnSpc>
            </a:pPr>
            <a:r>
              <a:rPr lang="et-EE" dirty="0">
                <a:effectLst/>
              </a:rPr>
              <a:t>Usalduse suurenemine riigi ja </a:t>
            </a:r>
            <a:r>
              <a:rPr lang="et-EE" dirty="0" err="1">
                <a:effectLst/>
              </a:rPr>
              <a:t>KOV-i</a:t>
            </a:r>
            <a:r>
              <a:rPr lang="et-EE" dirty="0">
                <a:effectLst/>
              </a:rPr>
              <a:t> vastu</a:t>
            </a:r>
          </a:p>
          <a:p>
            <a:pPr lvl="1" algn="just">
              <a:lnSpc>
                <a:spcPct val="100000"/>
              </a:lnSpc>
            </a:pPr>
            <a:r>
              <a:rPr lang="et-EE" dirty="0">
                <a:effectLst/>
              </a:rPr>
              <a:t>Väiksem risk kriminaalsele teele sattuda, sõltuvusaineid tarbida; asotsiaalse eluviisi risk väiksem</a:t>
            </a:r>
          </a:p>
          <a:p>
            <a:pPr lvl="1" algn="just">
              <a:lnSpc>
                <a:spcPct val="100000"/>
              </a:lnSpc>
            </a:pPr>
            <a:r>
              <a:rPr lang="et-EE" dirty="0">
                <a:effectLst/>
              </a:rPr>
              <a:t>Uute töökohtade loomine ja ettevõtluse kasv piirkonnas</a:t>
            </a:r>
          </a:p>
          <a:p>
            <a:pPr lvl="1" algn="just">
              <a:lnSpc>
                <a:spcPct val="100000"/>
              </a:lnSpc>
            </a:pPr>
            <a:r>
              <a:rPr lang="et-EE" dirty="0">
                <a:effectLst/>
              </a:rPr>
              <a:t>Koostöö tihenemine noortega tegelevate organisatsioonide vahel</a:t>
            </a:r>
          </a:p>
          <a:p>
            <a:pPr lvl="1" algn="just">
              <a:lnSpc>
                <a:spcPct val="100000"/>
              </a:lnSpc>
            </a:pPr>
            <a:r>
              <a:rPr lang="et-EE" dirty="0">
                <a:effectLst/>
              </a:rPr>
              <a:t>Noor murrab välja negatiivsest mustrist ja takistavast peremudelist</a:t>
            </a:r>
          </a:p>
          <a:p>
            <a:pPr lvl="1" algn="just">
              <a:lnSpc>
                <a:spcPct val="100000"/>
              </a:lnSpc>
            </a:pPr>
            <a:r>
              <a:rPr lang="et-EE" dirty="0">
                <a:effectLst/>
              </a:rPr>
              <a:t>Noorte abistamine muutub regulaarsemaks ja tulemuslikumaks</a:t>
            </a:r>
            <a:endParaRPr lang="et-EE" dirty="0">
              <a:effectLst/>
              <a:latin typeface="IBM Plex Sans" panose="020B0503050203000203" pitchFamily="34" charset="-70"/>
              <a:ea typeface="IBM Plex Sans" panose="020B0503050203000203" pitchFamily="34" charset="-70"/>
              <a:cs typeface="Vrinda" panose="020B0502040204020203" pitchFamily="34" charset="0"/>
            </a:endParaRPr>
          </a:p>
        </p:txBody>
      </p:sp>
    </p:spTree>
    <p:extLst>
      <p:ext uri="{BB962C8B-B14F-4D97-AF65-F5344CB8AC3E}">
        <p14:creationId xmlns:p14="http://schemas.microsoft.com/office/powerpoint/2010/main" val="341471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F4B8-8CA7-4629-ADD0-62E7773E866F}"/>
              </a:ext>
            </a:extLst>
          </p:cNvPr>
          <p:cNvSpPr>
            <a:spLocks noGrp="1"/>
          </p:cNvSpPr>
          <p:nvPr>
            <p:ph type="title"/>
          </p:nvPr>
        </p:nvSpPr>
        <p:spPr>
          <a:xfrm>
            <a:off x="8223740" y="187632"/>
            <a:ext cx="3677039" cy="1212807"/>
          </a:xfrm>
        </p:spPr>
        <p:txBody>
          <a:bodyPr>
            <a:normAutofit/>
          </a:bodyPr>
          <a:lstStyle/>
          <a:p>
            <a:r>
              <a:rPr lang="et-EE" sz="4000" b="1">
                <a:solidFill>
                  <a:schemeClr val="tx2"/>
                </a:solidFill>
              </a:rPr>
              <a:t>NGTS-i </a:t>
            </a:r>
            <a:r>
              <a:rPr lang="et-EE" sz="4000" b="1" err="1">
                <a:solidFill>
                  <a:schemeClr val="tx2"/>
                </a:solidFill>
              </a:rPr>
              <a:t>kulu-tulu</a:t>
            </a:r>
            <a:r>
              <a:rPr lang="et-EE" sz="4000" b="1">
                <a:solidFill>
                  <a:schemeClr val="tx2"/>
                </a:solidFill>
              </a:rPr>
              <a:t> analüüsi mudel</a:t>
            </a:r>
          </a:p>
        </p:txBody>
      </p:sp>
      <p:grpSp>
        <p:nvGrpSpPr>
          <p:cNvPr id="70" name="Group 69">
            <a:extLst>
              <a:ext uri="{FF2B5EF4-FFF2-40B4-BE49-F238E27FC236}">
                <a16:creationId xmlns:a16="http://schemas.microsoft.com/office/drawing/2014/main" id="{68EE0943-6EB3-47BE-B26B-7C9903EF1C55}"/>
              </a:ext>
            </a:extLst>
          </p:cNvPr>
          <p:cNvGrpSpPr/>
          <p:nvPr/>
        </p:nvGrpSpPr>
        <p:grpSpPr>
          <a:xfrm>
            <a:off x="646343" y="377515"/>
            <a:ext cx="7427613" cy="6327747"/>
            <a:chOff x="0" y="0"/>
            <a:chExt cx="5588012" cy="4760550"/>
          </a:xfrm>
        </p:grpSpPr>
        <p:sp>
          <p:nvSpPr>
            <p:cNvPr id="71" name="Rectangle 70">
              <a:extLst>
                <a:ext uri="{FF2B5EF4-FFF2-40B4-BE49-F238E27FC236}">
                  <a16:creationId xmlns:a16="http://schemas.microsoft.com/office/drawing/2014/main" id="{E3510BA8-60AD-4FE0-9A77-35FBA358385C}"/>
                </a:ext>
              </a:extLst>
            </p:cNvPr>
            <p:cNvSpPr/>
            <p:nvPr/>
          </p:nvSpPr>
          <p:spPr>
            <a:xfrm>
              <a:off x="1871862" y="1559222"/>
              <a:ext cx="1650245" cy="1628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2800">
                  <a:latin typeface="IBM Plex Sans" panose="020B0503050203000203" pitchFamily="34" charset="0"/>
                </a:rPr>
                <a:t>NGTS-i</a:t>
              </a:r>
              <a:r>
                <a:rPr lang="et-EE" sz="2800" baseline="0">
                  <a:latin typeface="IBM Plex Sans" panose="020B0503050203000203" pitchFamily="34" charset="0"/>
                </a:rPr>
                <a:t> kulu-tulu analüüsi mudel</a:t>
              </a:r>
              <a:endParaRPr lang="et-EE" sz="2800">
                <a:latin typeface="IBM Plex Sans" panose="020B0503050203000203" pitchFamily="34" charset="0"/>
              </a:endParaRPr>
            </a:p>
          </p:txBody>
        </p:sp>
        <p:grpSp>
          <p:nvGrpSpPr>
            <p:cNvPr id="137" name="Group 136">
              <a:extLst>
                <a:ext uri="{FF2B5EF4-FFF2-40B4-BE49-F238E27FC236}">
                  <a16:creationId xmlns:a16="http://schemas.microsoft.com/office/drawing/2014/main" id="{D8BD378B-3735-4F50-BEF0-7DBC39D2AFED}"/>
                </a:ext>
              </a:extLst>
            </p:cNvPr>
            <p:cNvGrpSpPr/>
            <p:nvPr/>
          </p:nvGrpSpPr>
          <p:grpSpPr>
            <a:xfrm>
              <a:off x="1464116" y="976502"/>
              <a:ext cx="418668" cy="2794214"/>
              <a:chOff x="1464116" y="976502"/>
              <a:chExt cx="418668" cy="2794214"/>
            </a:xfrm>
          </p:grpSpPr>
          <p:cxnSp>
            <p:nvCxnSpPr>
              <p:cNvPr id="215" name="Straight Arrow Connector 214">
                <a:extLst>
                  <a:ext uri="{FF2B5EF4-FFF2-40B4-BE49-F238E27FC236}">
                    <a16:creationId xmlns:a16="http://schemas.microsoft.com/office/drawing/2014/main" id="{E2676858-7ADF-4288-B95B-39237C2B636F}"/>
                  </a:ext>
                </a:extLst>
              </p:cNvPr>
              <p:cNvCxnSpPr/>
              <p:nvPr/>
            </p:nvCxnSpPr>
            <p:spPr>
              <a:xfrm flipV="1">
                <a:off x="1467308" y="2495550"/>
                <a:ext cx="415476" cy="78375"/>
              </a:xfrm>
              <a:prstGeom prst="straightConnector1">
                <a:avLst/>
              </a:prstGeom>
              <a:ln w="25400">
                <a:solidFill>
                  <a:schemeClr val="accent2"/>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E2704D5A-2402-4454-A5CB-29E643EB40EA}"/>
                  </a:ext>
                </a:extLst>
              </p:cNvPr>
              <p:cNvCxnSpPr/>
              <p:nvPr/>
            </p:nvCxnSpPr>
            <p:spPr>
              <a:xfrm flipV="1">
                <a:off x="1478411" y="2705100"/>
                <a:ext cx="394848" cy="259352"/>
              </a:xfrm>
              <a:prstGeom prst="straightConnector1">
                <a:avLst/>
              </a:prstGeom>
              <a:ln w="25400">
                <a:solidFill>
                  <a:schemeClr val="accent2"/>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67856866-0601-4CC3-BEA8-6B3DCC6067EA}"/>
                  </a:ext>
                </a:extLst>
              </p:cNvPr>
              <p:cNvCxnSpPr/>
              <p:nvPr/>
            </p:nvCxnSpPr>
            <p:spPr>
              <a:xfrm>
                <a:off x="1484381" y="1773825"/>
                <a:ext cx="388878" cy="255000"/>
              </a:xfrm>
              <a:prstGeom prst="straightConnector1">
                <a:avLst/>
              </a:prstGeom>
              <a:ln w="25400">
                <a:solidFill>
                  <a:schemeClr val="accent2"/>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58896F39-6B58-4DDE-BA1D-A807CE859B7A}"/>
                  </a:ext>
                </a:extLst>
              </p:cNvPr>
              <p:cNvCxnSpPr>
                <a:stCxn id="199" idx="3"/>
              </p:cNvCxnSpPr>
              <p:nvPr/>
            </p:nvCxnSpPr>
            <p:spPr>
              <a:xfrm flipV="1">
                <a:off x="1464121" y="3181350"/>
                <a:ext cx="399613" cy="589366"/>
              </a:xfrm>
              <a:prstGeom prst="straightConnector1">
                <a:avLst/>
              </a:prstGeom>
              <a:ln w="25400">
                <a:solidFill>
                  <a:schemeClr val="accent2"/>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95C3DF2D-9917-486E-B6DC-5B0A62682031}"/>
                  </a:ext>
                </a:extLst>
              </p:cNvPr>
              <p:cNvCxnSpPr/>
              <p:nvPr/>
            </p:nvCxnSpPr>
            <p:spPr>
              <a:xfrm>
                <a:off x="1478411" y="2173875"/>
                <a:ext cx="404373" cy="83550"/>
              </a:xfrm>
              <a:prstGeom prst="straightConnector1">
                <a:avLst/>
              </a:prstGeom>
              <a:ln w="25400">
                <a:solidFill>
                  <a:schemeClr val="accent2"/>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30194CFD-E5E3-45B1-9E24-B6D065D298B4}"/>
                  </a:ext>
                </a:extLst>
              </p:cNvPr>
              <p:cNvCxnSpPr>
                <a:stCxn id="213" idx="3"/>
              </p:cNvCxnSpPr>
              <p:nvPr/>
            </p:nvCxnSpPr>
            <p:spPr>
              <a:xfrm>
                <a:off x="1464116" y="976502"/>
                <a:ext cx="418668" cy="595123"/>
              </a:xfrm>
              <a:prstGeom prst="straightConnector1">
                <a:avLst/>
              </a:prstGeom>
              <a:ln w="25400">
                <a:solidFill>
                  <a:schemeClr val="accent2"/>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05A52672-A70F-49CC-B537-8D9F7C9905BE}"/>
                  </a:ext>
                </a:extLst>
              </p:cNvPr>
              <p:cNvCxnSpPr>
                <a:stCxn id="211" idx="3"/>
              </p:cNvCxnSpPr>
              <p:nvPr/>
            </p:nvCxnSpPr>
            <p:spPr>
              <a:xfrm>
                <a:off x="1464119" y="1375675"/>
                <a:ext cx="409140" cy="434075"/>
              </a:xfrm>
              <a:prstGeom prst="straightConnector1">
                <a:avLst/>
              </a:prstGeom>
              <a:ln w="25400">
                <a:solidFill>
                  <a:schemeClr val="accent2"/>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B352C2DE-5F54-4F15-91E0-80D0F0D42E3D}"/>
                  </a:ext>
                </a:extLst>
              </p:cNvPr>
              <p:cNvCxnSpPr>
                <a:stCxn id="201" idx="3"/>
              </p:cNvCxnSpPr>
              <p:nvPr/>
            </p:nvCxnSpPr>
            <p:spPr>
              <a:xfrm flipV="1">
                <a:off x="1464116" y="2933700"/>
                <a:ext cx="409143" cy="437840"/>
              </a:xfrm>
              <a:prstGeom prst="straightConnector1">
                <a:avLst/>
              </a:prstGeom>
              <a:ln w="25400">
                <a:solidFill>
                  <a:schemeClr val="accent2"/>
                </a:solidFill>
                <a:prstDash val="sysDot"/>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252255E8-D2C2-40F8-8290-FD668BFBCD8C}"/>
                </a:ext>
              </a:extLst>
            </p:cNvPr>
            <p:cNvGrpSpPr/>
            <p:nvPr/>
          </p:nvGrpSpPr>
          <p:grpSpPr>
            <a:xfrm>
              <a:off x="0" y="796502"/>
              <a:ext cx="1464121" cy="3154214"/>
              <a:chOff x="0" y="796502"/>
              <a:chExt cx="1464121" cy="3154214"/>
            </a:xfrm>
          </p:grpSpPr>
          <p:grpSp>
            <p:nvGrpSpPr>
              <p:cNvPr id="191" name="Group 190">
                <a:extLst>
                  <a:ext uri="{FF2B5EF4-FFF2-40B4-BE49-F238E27FC236}">
                    <a16:creationId xmlns:a16="http://schemas.microsoft.com/office/drawing/2014/main" id="{FBA36598-CE1B-4135-8D33-80CC8474F075}"/>
                  </a:ext>
                </a:extLst>
              </p:cNvPr>
              <p:cNvGrpSpPr/>
              <p:nvPr/>
            </p:nvGrpSpPr>
            <p:grpSpPr>
              <a:xfrm>
                <a:off x="0" y="796502"/>
                <a:ext cx="1464116" cy="360000"/>
                <a:chOff x="0" y="796502"/>
                <a:chExt cx="1799996" cy="360000"/>
              </a:xfrm>
            </p:grpSpPr>
            <p:sp>
              <p:nvSpPr>
                <p:cNvPr id="213" name="Rectangle: Rounded Corners 212">
                  <a:extLst>
                    <a:ext uri="{FF2B5EF4-FFF2-40B4-BE49-F238E27FC236}">
                      <a16:creationId xmlns:a16="http://schemas.microsoft.com/office/drawing/2014/main" id="{9EAC68AF-584A-4D7A-93F2-0C43C1979459}"/>
                    </a:ext>
                  </a:extLst>
                </p:cNvPr>
                <p:cNvSpPr/>
                <p:nvPr/>
              </p:nvSpPr>
              <p:spPr>
                <a:xfrm>
                  <a:off x="0" y="796502"/>
                  <a:ext cx="1799996" cy="360000"/>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accent2"/>
                      </a:solidFill>
                      <a:latin typeface="IBM Plex Sans" panose="020B0503050203000203" pitchFamily="34" charset="0"/>
                    </a:rPr>
                    <a:t>NGTS-i seirenimekirja pikkus</a:t>
                  </a:r>
                </a:p>
              </p:txBody>
            </p:sp>
            <p:sp>
              <p:nvSpPr>
                <p:cNvPr id="214" name="TextBox 79">
                  <a:extLst>
                    <a:ext uri="{FF2B5EF4-FFF2-40B4-BE49-F238E27FC236}">
                      <a16:creationId xmlns:a16="http://schemas.microsoft.com/office/drawing/2014/main" id="{FD38C19F-ACD2-48FA-AB46-1A4BB8DDCCAD}"/>
                    </a:ext>
                  </a:extLst>
                </p:cNvPr>
                <p:cNvSpPr txBox="1"/>
                <p:nvPr/>
              </p:nvSpPr>
              <p:spPr>
                <a:xfrm>
                  <a:off x="1607627" y="821325"/>
                  <a:ext cx="154195"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S1</a:t>
                  </a:r>
                </a:p>
              </p:txBody>
            </p:sp>
          </p:grpSp>
          <p:grpSp>
            <p:nvGrpSpPr>
              <p:cNvPr id="192" name="Group 191">
                <a:extLst>
                  <a:ext uri="{FF2B5EF4-FFF2-40B4-BE49-F238E27FC236}">
                    <a16:creationId xmlns:a16="http://schemas.microsoft.com/office/drawing/2014/main" id="{D17889BB-B77E-4324-98D9-AB18ECE52E9A}"/>
                  </a:ext>
                </a:extLst>
              </p:cNvPr>
              <p:cNvGrpSpPr/>
              <p:nvPr/>
            </p:nvGrpSpPr>
            <p:grpSpPr>
              <a:xfrm>
                <a:off x="0" y="1195675"/>
                <a:ext cx="1464119" cy="360000"/>
                <a:chOff x="0" y="1195675"/>
                <a:chExt cx="1800000" cy="360000"/>
              </a:xfrm>
            </p:grpSpPr>
            <p:sp>
              <p:nvSpPr>
                <p:cNvPr id="211" name="Rectangle: Rounded Corners 210">
                  <a:extLst>
                    <a:ext uri="{FF2B5EF4-FFF2-40B4-BE49-F238E27FC236}">
                      <a16:creationId xmlns:a16="http://schemas.microsoft.com/office/drawing/2014/main" id="{D683BA97-1E6A-46F7-ACDC-DB2A08A802FB}"/>
                    </a:ext>
                  </a:extLst>
                </p:cNvPr>
                <p:cNvSpPr/>
                <p:nvPr/>
              </p:nvSpPr>
              <p:spPr>
                <a:xfrm>
                  <a:off x="0" y="1195675"/>
                  <a:ext cx="1800000" cy="360000"/>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dirty="0">
                      <a:solidFill>
                        <a:schemeClr val="accent2"/>
                      </a:solidFill>
                      <a:latin typeface="IBM Plex Sans" panose="020B0503050203000203" pitchFamily="34" charset="0"/>
                    </a:rPr>
                    <a:t>Abivajadusega noorte osakaal</a:t>
                  </a:r>
                </a:p>
              </p:txBody>
            </p:sp>
            <p:sp>
              <p:nvSpPr>
                <p:cNvPr id="212" name="TextBox 77">
                  <a:extLst>
                    <a:ext uri="{FF2B5EF4-FFF2-40B4-BE49-F238E27FC236}">
                      <a16:creationId xmlns:a16="http://schemas.microsoft.com/office/drawing/2014/main" id="{EEF53CD4-CC42-4C3E-A73F-838BFC903F12}"/>
                    </a:ext>
                  </a:extLst>
                </p:cNvPr>
                <p:cNvSpPr txBox="1"/>
                <p:nvPr/>
              </p:nvSpPr>
              <p:spPr>
                <a:xfrm>
                  <a:off x="1607124" y="1205046"/>
                  <a:ext cx="154195"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S2</a:t>
                  </a:r>
                </a:p>
              </p:txBody>
            </p:sp>
          </p:grpSp>
          <p:grpSp>
            <p:nvGrpSpPr>
              <p:cNvPr id="193" name="Group 192">
                <a:extLst>
                  <a:ext uri="{FF2B5EF4-FFF2-40B4-BE49-F238E27FC236}">
                    <a16:creationId xmlns:a16="http://schemas.microsoft.com/office/drawing/2014/main" id="{7C99C751-6DF8-47B8-BB12-AE1A17093A32}"/>
                  </a:ext>
                </a:extLst>
              </p:cNvPr>
              <p:cNvGrpSpPr/>
              <p:nvPr/>
            </p:nvGrpSpPr>
            <p:grpSpPr>
              <a:xfrm>
                <a:off x="0" y="1594848"/>
                <a:ext cx="1464119" cy="360000"/>
                <a:chOff x="0" y="1594848"/>
                <a:chExt cx="1800000" cy="360000"/>
              </a:xfrm>
            </p:grpSpPr>
            <p:sp>
              <p:nvSpPr>
                <p:cNvPr id="209" name="Rectangle: Rounded Corners 208">
                  <a:extLst>
                    <a:ext uri="{FF2B5EF4-FFF2-40B4-BE49-F238E27FC236}">
                      <a16:creationId xmlns:a16="http://schemas.microsoft.com/office/drawing/2014/main" id="{581E26E9-2CD8-40C6-BD1F-0827A247A822}"/>
                    </a:ext>
                  </a:extLst>
                </p:cNvPr>
                <p:cNvSpPr/>
                <p:nvPr/>
              </p:nvSpPr>
              <p:spPr>
                <a:xfrm>
                  <a:off x="0" y="1594848"/>
                  <a:ext cx="1800000" cy="360000"/>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accent2"/>
                      </a:solidFill>
                      <a:latin typeface="IBM Plex Sans" panose="020B0503050203000203" pitchFamily="34" charset="0"/>
                    </a:rPr>
                    <a:t>Tuge saavate noorte tööhõive algtase </a:t>
                  </a:r>
                </a:p>
              </p:txBody>
            </p:sp>
            <p:sp>
              <p:nvSpPr>
                <p:cNvPr id="210" name="TextBox 75">
                  <a:extLst>
                    <a:ext uri="{FF2B5EF4-FFF2-40B4-BE49-F238E27FC236}">
                      <a16:creationId xmlns:a16="http://schemas.microsoft.com/office/drawing/2014/main" id="{7690FDF8-8C61-4CF7-A135-6387E4D5666D}"/>
                    </a:ext>
                  </a:extLst>
                </p:cNvPr>
                <p:cNvSpPr txBox="1"/>
                <p:nvPr/>
              </p:nvSpPr>
              <p:spPr>
                <a:xfrm>
                  <a:off x="1613957" y="1607817"/>
                  <a:ext cx="154195"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S3</a:t>
                  </a:r>
                </a:p>
              </p:txBody>
            </p:sp>
          </p:grpSp>
          <p:grpSp>
            <p:nvGrpSpPr>
              <p:cNvPr id="194" name="Group 193">
                <a:extLst>
                  <a:ext uri="{FF2B5EF4-FFF2-40B4-BE49-F238E27FC236}">
                    <a16:creationId xmlns:a16="http://schemas.microsoft.com/office/drawing/2014/main" id="{2C166AE1-DC54-470B-83D9-094305284485}"/>
                  </a:ext>
                </a:extLst>
              </p:cNvPr>
              <p:cNvGrpSpPr/>
              <p:nvPr/>
            </p:nvGrpSpPr>
            <p:grpSpPr>
              <a:xfrm>
                <a:off x="0" y="1994021"/>
                <a:ext cx="1464119" cy="360000"/>
                <a:chOff x="0" y="1994021"/>
                <a:chExt cx="1800000" cy="360000"/>
              </a:xfrm>
            </p:grpSpPr>
            <p:sp>
              <p:nvSpPr>
                <p:cNvPr id="207" name="Rectangle: Rounded Corners 206">
                  <a:extLst>
                    <a:ext uri="{FF2B5EF4-FFF2-40B4-BE49-F238E27FC236}">
                      <a16:creationId xmlns:a16="http://schemas.microsoft.com/office/drawing/2014/main" id="{A912F7AD-4CAE-49B6-B7A5-93F19A1582D0}"/>
                    </a:ext>
                  </a:extLst>
                </p:cNvPr>
                <p:cNvSpPr/>
                <p:nvPr/>
              </p:nvSpPr>
              <p:spPr>
                <a:xfrm>
                  <a:off x="0" y="1994021"/>
                  <a:ext cx="1800000" cy="360000"/>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baseline="0">
                      <a:solidFill>
                        <a:schemeClr val="accent2"/>
                      </a:solidFill>
                      <a:latin typeface="IBM Plex Sans" panose="020B0503050203000203" pitchFamily="34" charset="0"/>
                    </a:rPr>
                    <a:t>Tuge saavate noorte </a:t>
                  </a:r>
                  <a:r>
                    <a:rPr lang="et-EE" sz="1200" spc="-10" baseline="0">
                      <a:solidFill>
                        <a:schemeClr val="accent2"/>
                      </a:solidFill>
                      <a:latin typeface="IBM Plex Sans" panose="020B0503050203000203" pitchFamily="34" charset="0"/>
                    </a:rPr>
                    <a:t>tööhõive tase 6 kuu pärast </a:t>
                  </a:r>
                </a:p>
              </p:txBody>
            </p:sp>
            <p:sp>
              <p:nvSpPr>
                <p:cNvPr id="208" name="TextBox 73">
                  <a:extLst>
                    <a:ext uri="{FF2B5EF4-FFF2-40B4-BE49-F238E27FC236}">
                      <a16:creationId xmlns:a16="http://schemas.microsoft.com/office/drawing/2014/main" id="{69E3E6BD-5274-4488-8BDE-2395CBF242A9}"/>
                    </a:ext>
                  </a:extLst>
                </p:cNvPr>
                <p:cNvSpPr txBox="1"/>
                <p:nvPr/>
              </p:nvSpPr>
              <p:spPr>
                <a:xfrm>
                  <a:off x="1600063" y="2001063"/>
                  <a:ext cx="154195"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S4</a:t>
                  </a:r>
                </a:p>
              </p:txBody>
            </p:sp>
          </p:grpSp>
          <p:grpSp>
            <p:nvGrpSpPr>
              <p:cNvPr id="195" name="Group 194">
                <a:extLst>
                  <a:ext uri="{FF2B5EF4-FFF2-40B4-BE49-F238E27FC236}">
                    <a16:creationId xmlns:a16="http://schemas.microsoft.com/office/drawing/2014/main" id="{8E13FBB0-31F6-45E8-88ED-1312BEDDE778}"/>
                  </a:ext>
                </a:extLst>
              </p:cNvPr>
              <p:cNvGrpSpPr/>
              <p:nvPr/>
            </p:nvGrpSpPr>
            <p:grpSpPr>
              <a:xfrm>
                <a:off x="0" y="2393194"/>
                <a:ext cx="1464119" cy="360000"/>
                <a:chOff x="0" y="2393194"/>
                <a:chExt cx="1800000" cy="360000"/>
              </a:xfrm>
            </p:grpSpPr>
            <p:sp>
              <p:nvSpPr>
                <p:cNvPr id="205" name="Rectangle: Rounded Corners 204">
                  <a:extLst>
                    <a:ext uri="{FF2B5EF4-FFF2-40B4-BE49-F238E27FC236}">
                      <a16:creationId xmlns:a16="http://schemas.microsoft.com/office/drawing/2014/main" id="{AC28A2DE-A18C-4F5C-BCD9-AF79F3C70506}"/>
                    </a:ext>
                  </a:extLst>
                </p:cNvPr>
                <p:cNvSpPr/>
                <p:nvPr/>
              </p:nvSpPr>
              <p:spPr>
                <a:xfrm>
                  <a:off x="0" y="2393194"/>
                  <a:ext cx="1800000" cy="360000"/>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accent2"/>
                      </a:solidFill>
                      <a:latin typeface="IBM Plex Sans" panose="020B0503050203000203" pitchFamily="34" charset="0"/>
                    </a:rPr>
                    <a:t>Tuge saavate noorte </a:t>
                  </a:r>
                  <a:r>
                    <a:rPr lang="et-EE" sz="1200" spc="-10" baseline="0">
                      <a:solidFill>
                        <a:schemeClr val="accent2"/>
                      </a:solidFill>
                      <a:latin typeface="IBM Plex Sans" panose="020B0503050203000203" pitchFamily="34" charset="0"/>
                    </a:rPr>
                    <a:t>tööhõive tase 12 kuu pärast </a:t>
                  </a:r>
                </a:p>
              </p:txBody>
            </p:sp>
            <p:sp>
              <p:nvSpPr>
                <p:cNvPr id="206" name="TextBox 71">
                  <a:extLst>
                    <a:ext uri="{FF2B5EF4-FFF2-40B4-BE49-F238E27FC236}">
                      <a16:creationId xmlns:a16="http://schemas.microsoft.com/office/drawing/2014/main" id="{39B6B25D-624C-44BF-AF91-AA26451494AF}"/>
                    </a:ext>
                  </a:extLst>
                </p:cNvPr>
                <p:cNvSpPr txBox="1"/>
                <p:nvPr/>
              </p:nvSpPr>
              <p:spPr>
                <a:xfrm>
                  <a:off x="1613959" y="2403834"/>
                  <a:ext cx="154195"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S5</a:t>
                  </a:r>
                </a:p>
              </p:txBody>
            </p:sp>
          </p:grpSp>
          <p:grpSp>
            <p:nvGrpSpPr>
              <p:cNvPr id="196" name="Group 195">
                <a:extLst>
                  <a:ext uri="{FF2B5EF4-FFF2-40B4-BE49-F238E27FC236}">
                    <a16:creationId xmlns:a16="http://schemas.microsoft.com/office/drawing/2014/main" id="{23CDA1DF-0AD6-4790-A98C-F4D1118C0C00}"/>
                  </a:ext>
                </a:extLst>
              </p:cNvPr>
              <p:cNvGrpSpPr/>
              <p:nvPr/>
            </p:nvGrpSpPr>
            <p:grpSpPr>
              <a:xfrm>
                <a:off x="0" y="2792367"/>
                <a:ext cx="1464119" cy="360000"/>
                <a:chOff x="0" y="2792367"/>
                <a:chExt cx="1800000" cy="360000"/>
              </a:xfrm>
            </p:grpSpPr>
            <p:sp>
              <p:nvSpPr>
                <p:cNvPr id="203" name="Rectangle: Rounded Corners 202">
                  <a:extLst>
                    <a:ext uri="{FF2B5EF4-FFF2-40B4-BE49-F238E27FC236}">
                      <a16:creationId xmlns:a16="http://schemas.microsoft.com/office/drawing/2014/main" id="{11B45183-F9AD-4598-A201-35520937B973}"/>
                    </a:ext>
                  </a:extLst>
                </p:cNvPr>
                <p:cNvSpPr/>
                <p:nvPr/>
              </p:nvSpPr>
              <p:spPr>
                <a:xfrm>
                  <a:off x="0" y="2792367"/>
                  <a:ext cx="1800000" cy="360000"/>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accent2"/>
                      </a:solidFill>
                      <a:latin typeface="IBM Plex Sans" panose="020B0503050203000203" pitchFamily="34" charset="0"/>
                    </a:rPr>
                    <a:t>Tuge saavate noorte brutotöötasu algtase</a:t>
                  </a:r>
                </a:p>
              </p:txBody>
            </p:sp>
            <p:sp>
              <p:nvSpPr>
                <p:cNvPr id="204" name="TextBox 69">
                  <a:extLst>
                    <a:ext uri="{FF2B5EF4-FFF2-40B4-BE49-F238E27FC236}">
                      <a16:creationId xmlns:a16="http://schemas.microsoft.com/office/drawing/2014/main" id="{9282D0AA-6710-489A-9898-151262FF0E85}"/>
                    </a:ext>
                  </a:extLst>
                </p:cNvPr>
                <p:cNvSpPr txBox="1"/>
                <p:nvPr/>
              </p:nvSpPr>
              <p:spPr>
                <a:xfrm>
                  <a:off x="1604434" y="2806605"/>
                  <a:ext cx="154195"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S6</a:t>
                  </a:r>
                </a:p>
              </p:txBody>
            </p:sp>
          </p:grpSp>
          <p:grpSp>
            <p:nvGrpSpPr>
              <p:cNvPr id="197" name="Group 196">
                <a:extLst>
                  <a:ext uri="{FF2B5EF4-FFF2-40B4-BE49-F238E27FC236}">
                    <a16:creationId xmlns:a16="http://schemas.microsoft.com/office/drawing/2014/main" id="{FB367C5D-FE68-4DF6-B889-6E8F11E7F368}"/>
                  </a:ext>
                </a:extLst>
              </p:cNvPr>
              <p:cNvGrpSpPr/>
              <p:nvPr/>
            </p:nvGrpSpPr>
            <p:grpSpPr>
              <a:xfrm>
                <a:off x="0" y="3191540"/>
                <a:ext cx="1464116" cy="360000"/>
                <a:chOff x="0" y="3191540"/>
                <a:chExt cx="1799996" cy="360000"/>
              </a:xfrm>
            </p:grpSpPr>
            <p:sp>
              <p:nvSpPr>
                <p:cNvPr id="201" name="Rectangle: Rounded Corners 200">
                  <a:extLst>
                    <a:ext uri="{FF2B5EF4-FFF2-40B4-BE49-F238E27FC236}">
                      <a16:creationId xmlns:a16="http://schemas.microsoft.com/office/drawing/2014/main" id="{C325304D-B77C-41F2-AA94-A445A0CE7164}"/>
                    </a:ext>
                  </a:extLst>
                </p:cNvPr>
                <p:cNvSpPr/>
                <p:nvPr/>
              </p:nvSpPr>
              <p:spPr>
                <a:xfrm>
                  <a:off x="0" y="3191540"/>
                  <a:ext cx="1799996" cy="360000"/>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accent2"/>
                      </a:solidFill>
                      <a:latin typeface="IBM Plex Sans" panose="020B0503050203000203" pitchFamily="34" charset="0"/>
                    </a:rPr>
                    <a:t>Tuge saavate noorte brutotöötasu 6 kuu pärast</a:t>
                  </a:r>
                </a:p>
              </p:txBody>
            </p:sp>
            <p:sp>
              <p:nvSpPr>
                <p:cNvPr id="202" name="TextBox 67">
                  <a:extLst>
                    <a:ext uri="{FF2B5EF4-FFF2-40B4-BE49-F238E27FC236}">
                      <a16:creationId xmlns:a16="http://schemas.microsoft.com/office/drawing/2014/main" id="{7A54111A-9A90-45C8-B791-2829426C49CA}"/>
                    </a:ext>
                  </a:extLst>
                </p:cNvPr>
                <p:cNvSpPr txBox="1"/>
                <p:nvPr/>
              </p:nvSpPr>
              <p:spPr>
                <a:xfrm>
                  <a:off x="1599783" y="3199851"/>
                  <a:ext cx="154195"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S7</a:t>
                  </a:r>
                </a:p>
              </p:txBody>
            </p:sp>
          </p:grpSp>
          <p:grpSp>
            <p:nvGrpSpPr>
              <p:cNvPr id="198" name="Group 197">
                <a:extLst>
                  <a:ext uri="{FF2B5EF4-FFF2-40B4-BE49-F238E27FC236}">
                    <a16:creationId xmlns:a16="http://schemas.microsoft.com/office/drawing/2014/main" id="{6E9156B0-18C3-459B-90C7-D586767CF98C}"/>
                  </a:ext>
                </a:extLst>
              </p:cNvPr>
              <p:cNvGrpSpPr/>
              <p:nvPr/>
            </p:nvGrpSpPr>
            <p:grpSpPr>
              <a:xfrm>
                <a:off x="0" y="3590716"/>
                <a:ext cx="1464121" cy="360000"/>
                <a:chOff x="0" y="3590716"/>
                <a:chExt cx="1800002" cy="360000"/>
              </a:xfrm>
            </p:grpSpPr>
            <p:sp>
              <p:nvSpPr>
                <p:cNvPr id="199" name="Rectangle: Rounded Corners 198">
                  <a:extLst>
                    <a:ext uri="{FF2B5EF4-FFF2-40B4-BE49-F238E27FC236}">
                      <a16:creationId xmlns:a16="http://schemas.microsoft.com/office/drawing/2014/main" id="{35C79B1A-7B15-4034-93B0-D3D845DE5623}"/>
                    </a:ext>
                  </a:extLst>
                </p:cNvPr>
                <p:cNvSpPr/>
                <p:nvPr/>
              </p:nvSpPr>
              <p:spPr>
                <a:xfrm>
                  <a:off x="0" y="3590716"/>
                  <a:ext cx="1800002" cy="360000"/>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accent2"/>
                      </a:solidFill>
                      <a:latin typeface="IBM Plex Sans" panose="020B0503050203000203" pitchFamily="34" charset="0"/>
                    </a:rPr>
                    <a:t>Tuge saavate noorte brutotöötasu 12 kuu pärast</a:t>
                  </a:r>
                </a:p>
              </p:txBody>
            </p:sp>
            <p:sp>
              <p:nvSpPr>
                <p:cNvPr id="200" name="TextBox 65">
                  <a:extLst>
                    <a:ext uri="{FF2B5EF4-FFF2-40B4-BE49-F238E27FC236}">
                      <a16:creationId xmlns:a16="http://schemas.microsoft.com/office/drawing/2014/main" id="{0C73EA2D-0F70-48BF-86D3-6D9B076434BB}"/>
                    </a:ext>
                  </a:extLst>
                </p:cNvPr>
                <p:cNvSpPr txBox="1"/>
                <p:nvPr/>
              </p:nvSpPr>
              <p:spPr>
                <a:xfrm>
                  <a:off x="1597321" y="3612150"/>
                  <a:ext cx="154195"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S8</a:t>
                  </a:r>
                </a:p>
              </p:txBody>
            </p:sp>
          </p:grpSp>
        </p:grpSp>
        <p:grpSp>
          <p:nvGrpSpPr>
            <p:cNvPr id="139" name="Group 138">
              <a:extLst>
                <a:ext uri="{FF2B5EF4-FFF2-40B4-BE49-F238E27FC236}">
                  <a16:creationId xmlns:a16="http://schemas.microsoft.com/office/drawing/2014/main" id="{C6F4F7A8-92A1-4D5C-825B-95A8FA21D9A5}"/>
                </a:ext>
              </a:extLst>
            </p:cNvPr>
            <p:cNvGrpSpPr/>
            <p:nvPr/>
          </p:nvGrpSpPr>
          <p:grpSpPr>
            <a:xfrm>
              <a:off x="3504935" y="1652587"/>
              <a:ext cx="2083077" cy="1533956"/>
              <a:chOff x="3504934" y="1652587"/>
              <a:chExt cx="2560950" cy="1533956"/>
            </a:xfrm>
          </p:grpSpPr>
          <p:grpSp>
            <p:nvGrpSpPr>
              <p:cNvPr id="175" name="Group 174">
                <a:extLst>
                  <a:ext uri="{FF2B5EF4-FFF2-40B4-BE49-F238E27FC236}">
                    <a16:creationId xmlns:a16="http://schemas.microsoft.com/office/drawing/2014/main" id="{57ACC664-A3D6-44AC-AB59-80017C2EFF9B}"/>
                  </a:ext>
                </a:extLst>
              </p:cNvPr>
              <p:cNvGrpSpPr/>
              <p:nvPr/>
            </p:nvGrpSpPr>
            <p:grpSpPr>
              <a:xfrm>
                <a:off x="3504934" y="1830975"/>
                <a:ext cx="508950" cy="1171575"/>
                <a:chOff x="3504934" y="1830975"/>
                <a:chExt cx="508950" cy="1171575"/>
              </a:xfrm>
            </p:grpSpPr>
            <p:cxnSp>
              <p:nvCxnSpPr>
                <p:cNvPr id="187" name="Straight Arrow Connector 186">
                  <a:extLst>
                    <a:ext uri="{FF2B5EF4-FFF2-40B4-BE49-F238E27FC236}">
                      <a16:creationId xmlns:a16="http://schemas.microsoft.com/office/drawing/2014/main" id="{938A77C4-8D66-4DA3-9747-DD6C7D45F4D6}"/>
                    </a:ext>
                  </a:extLst>
                </p:cNvPr>
                <p:cNvCxnSpPr/>
                <p:nvPr/>
              </p:nvCxnSpPr>
              <p:spPr>
                <a:xfrm>
                  <a:off x="3514459" y="2211975"/>
                  <a:ext cx="489900" cy="0"/>
                </a:xfrm>
                <a:prstGeom prst="straightConnector1">
                  <a:avLst/>
                </a:prstGeom>
                <a:ln w="25400">
                  <a:solidFill>
                    <a:schemeClr val="accent4">
                      <a:lumMod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4B28E596-87F2-4CFF-B656-307F7BEEDC59}"/>
                    </a:ext>
                  </a:extLst>
                </p:cNvPr>
                <p:cNvCxnSpPr/>
                <p:nvPr/>
              </p:nvCxnSpPr>
              <p:spPr>
                <a:xfrm>
                  <a:off x="3523984" y="2602500"/>
                  <a:ext cx="489900" cy="0"/>
                </a:xfrm>
                <a:prstGeom prst="straightConnector1">
                  <a:avLst/>
                </a:prstGeom>
                <a:ln w="25400">
                  <a:solidFill>
                    <a:schemeClr val="accent4">
                      <a:lumMod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0F0F5E92-2AB7-4160-B34C-F05A249BC230}"/>
                    </a:ext>
                  </a:extLst>
                </p:cNvPr>
                <p:cNvCxnSpPr/>
                <p:nvPr/>
              </p:nvCxnSpPr>
              <p:spPr>
                <a:xfrm>
                  <a:off x="3504934" y="1830975"/>
                  <a:ext cx="489900" cy="0"/>
                </a:xfrm>
                <a:prstGeom prst="straightConnector1">
                  <a:avLst/>
                </a:prstGeom>
                <a:ln w="25400">
                  <a:solidFill>
                    <a:schemeClr val="accent4">
                      <a:lumMod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CD22A44-2294-4651-8634-E068EDBE701E}"/>
                    </a:ext>
                  </a:extLst>
                </p:cNvPr>
                <p:cNvCxnSpPr/>
                <p:nvPr/>
              </p:nvCxnSpPr>
              <p:spPr>
                <a:xfrm>
                  <a:off x="3523984" y="3002550"/>
                  <a:ext cx="489900" cy="0"/>
                </a:xfrm>
                <a:prstGeom prst="straightConnector1">
                  <a:avLst/>
                </a:prstGeom>
                <a:ln w="25400">
                  <a:solidFill>
                    <a:schemeClr val="accent4">
                      <a:lumMod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1C24D14F-3B0C-47A6-AD6B-B0548087804F}"/>
                  </a:ext>
                </a:extLst>
              </p:cNvPr>
              <p:cNvGrpSpPr/>
              <p:nvPr/>
            </p:nvGrpSpPr>
            <p:grpSpPr>
              <a:xfrm>
                <a:off x="4013884" y="1652587"/>
                <a:ext cx="2052000" cy="360000"/>
                <a:chOff x="4013884" y="1652587"/>
                <a:chExt cx="2052000" cy="360000"/>
              </a:xfrm>
            </p:grpSpPr>
            <p:sp>
              <p:nvSpPr>
                <p:cNvPr id="185" name="Rectangle: Rounded Corners 184">
                  <a:extLst>
                    <a:ext uri="{FF2B5EF4-FFF2-40B4-BE49-F238E27FC236}">
                      <a16:creationId xmlns:a16="http://schemas.microsoft.com/office/drawing/2014/main" id="{0B0E8085-78DC-4033-9F70-C1EFA02A0CE3}"/>
                    </a:ext>
                  </a:extLst>
                </p:cNvPr>
                <p:cNvSpPr/>
                <p:nvPr/>
              </p:nvSpPr>
              <p:spPr>
                <a:xfrm>
                  <a:off x="4013884" y="1652587"/>
                  <a:ext cx="2052000" cy="36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accent4">
                          <a:lumMod val="50000"/>
                        </a:schemeClr>
                      </a:solidFill>
                      <a:effectLst/>
                      <a:latin typeface="IBM Plex Sans" panose="020B0503050203000203" pitchFamily="34" charset="0"/>
                      <a:ea typeface="+mn-ea"/>
                      <a:cs typeface="+mn-cs"/>
                    </a:rPr>
                    <a:t>NGTS-i mõju</a:t>
                  </a:r>
                  <a:r>
                    <a:rPr lang="et-EE" sz="1200" baseline="0">
                      <a:solidFill>
                        <a:schemeClr val="accent4">
                          <a:lumMod val="50000"/>
                        </a:schemeClr>
                      </a:solidFill>
                      <a:effectLst/>
                      <a:latin typeface="IBM Plex Sans" panose="020B0503050203000203" pitchFamily="34" charset="0"/>
                      <a:ea typeface="+mn-ea"/>
                      <a:cs typeface="+mn-cs"/>
                    </a:rPr>
                    <a:t> tulu- ja </a:t>
                  </a:r>
                  <a:br>
                    <a:rPr lang="et-EE" sz="1200" baseline="0">
                      <a:solidFill>
                        <a:schemeClr val="accent4">
                          <a:lumMod val="50000"/>
                        </a:schemeClr>
                      </a:solidFill>
                      <a:effectLst/>
                      <a:latin typeface="IBM Plex Sans" panose="020B0503050203000203" pitchFamily="34" charset="0"/>
                      <a:ea typeface="+mn-ea"/>
                      <a:cs typeface="+mn-cs"/>
                    </a:rPr>
                  </a:br>
                  <a:r>
                    <a:rPr lang="et-EE" sz="1200" baseline="0">
                      <a:solidFill>
                        <a:schemeClr val="accent4">
                          <a:lumMod val="50000"/>
                        </a:schemeClr>
                      </a:solidFill>
                      <a:effectLst/>
                      <a:latin typeface="IBM Plex Sans" panose="020B0503050203000203" pitchFamily="34" charset="0"/>
                      <a:ea typeface="+mn-ea"/>
                      <a:cs typeface="+mn-cs"/>
                    </a:rPr>
                    <a:t>sotsiaalmaksu laekumistele</a:t>
                  </a:r>
                  <a:r>
                    <a:rPr lang="et-EE" sz="1200">
                      <a:solidFill>
                        <a:schemeClr val="accent4">
                          <a:lumMod val="50000"/>
                        </a:schemeClr>
                      </a:solidFill>
                      <a:effectLst/>
                      <a:latin typeface="IBM Plex Sans" panose="020B0503050203000203" pitchFamily="34" charset="0"/>
                      <a:ea typeface="+mn-ea"/>
                      <a:cs typeface="+mn-cs"/>
                    </a:rPr>
                    <a:t> </a:t>
                  </a:r>
                  <a:endParaRPr lang="et-EE" sz="1200">
                    <a:solidFill>
                      <a:schemeClr val="accent4">
                        <a:lumMod val="50000"/>
                      </a:schemeClr>
                    </a:solidFill>
                    <a:effectLst/>
                    <a:latin typeface="IBM Plex Sans" panose="020B0503050203000203" pitchFamily="34" charset="0"/>
                  </a:endParaRPr>
                </a:p>
              </p:txBody>
            </p:sp>
            <p:sp>
              <p:nvSpPr>
                <p:cNvPr id="186" name="TextBox 51">
                  <a:extLst>
                    <a:ext uri="{FF2B5EF4-FFF2-40B4-BE49-F238E27FC236}">
                      <a16:creationId xmlns:a16="http://schemas.microsoft.com/office/drawing/2014/main" id="{BA3148C7-D229-4AE2-B8D9-F770F60DEE0B}"/>
                    </a:ext>
                  </a:extLst>
                </p:cNvPr>
                <p:cNvSpPr txBox="1"/>
                <p:nvPr/>
              </p:nvSpPr>
              <p:spPr>
                <a:xfrm>
                  <a:off x="5874228" y="1659525"/>
                  <a:ext cx="158644"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V1</a:t>
                  </a:r>
                </a:p>
              </p:txBody>
            </p:sp>
          </p:grpSp>
          <p:grpSp>
            <p:nvGrpSpPr>
              <p:cNvPr id="177" name="Group 176">
                <a:extLst>
                  <a:ext uri="{FF2B5EF4-FFF2-40B4-BE49-F238E27FC236}">
                    <a16:creationId xmlns:a16="http://schemas.microsoft.com/office/drawing/2014/main" id="{68E2BB0A-E09E-4C29-B818-F2B2A2F4FB15}"/>
                  </a:ext>
                </a:extLst>
              </p:cNvPr>
              <p:cNvGrpSpPr/>
              <p:nvPr/>
            </p:nvGrpSpPr>
            <p:grpSpPr>
              <a:xfrm>
                <a:off x="4013884" y="2043707"/>
                <a:ext cx="2052000" cy="360000"/>
                <a:chOff x="4013884" y="2043707"/>
                <a:chExt cx="2052000" cy="360000"/>
              </a:xfrm>
            </p:grpSpPr>
            <p:sp>
              <p:nvSpPr>
                <p:cNvPr id="183" name="Rectangle: Rounded Corners 182">
                  <a:extLst>
                    <a:ext uri="{FF2B5EF4-FFF2-40B4-BE49-F238E27FC236}">
                      <a16:creationId xmlns:a16="http://schemas.microsoft.com/office/drawing/2014/main" id="{E0EADC4C-D82D-46FB-B621-2CA0AF43A81B}"/>
                    </a:ext>
                  </a:extLst>
                </p:cNvPr>
                <p:cNvSpPr/>
                <p:nvPr/>
              </p:nvSpPr>
              <p:spPr>
                <a:xfrm>
                  <a:off x="4013884" y="2043707"/>
                  <a:ext cx="2052000" cy="36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accent4">
                          <a:lumMod val="50000"/>
                        </a:schemeClr>
                      </a:solidFill>
                      <a:latin typeface="IBM Plex Sans" panose="020B0503050203000203" pitchFamily="34" charset="0"/>
                    </a:rPr>
                    <a:t>NGTS-i mõju</a:t>
                  </a:r>
                  <a:r>
                    <a:rPr lang="et-EE" sz="1200" baseline="0">
                      <a:solidFill>
                        <a:schemeClr val="accent4">
                          <a:lumMod val="50000"/>
                        </a:schemeClr>
                      </a:solidFill>
                      <a:latin typeface="IBM Plex Sans" panose="020B0503050203000203" pitchFamily="34" charset="0"/>
                    </a:rPr>
                    <a:t> liitunud </a:t>
                  </a:r>
                </a:p>
                <a:p>
                  <a:pPr algn="ctr"/>
                  <a:r>
                    <a:rPr lang="et-EE" sz="1200" baseline="0">
                      <a:solidFill>
                        <a:schemeClr val="accent4">
                          <a:lumMod val="50000"/>
                        </a:schemeClr>
                      </a:solidFill>
                      <a:latin typeface="IBM Plex Sans" panose="020B0503050203000203" pitchFamily="34" charset="0"/>
                    </a:rPr>
                    <a:t>KOV-de tulubaasile</a:t>
                  </a:r>
                  <a:endParaRPr lang="et-EE" sz="1200">
                    <a:solidFill>
                      <a:schemeClr val="accent4">
                        <a:lumMod val="50000"/>
                      </a:schemeClr>
                    </a:solidFill>
                    <a:latin typeface="IBM Plex Sans" panose="020B0503050203000203" pitchFamily="34" charset="0"/>
                  </a:endParaRPr>
                </a:p>
              </p:txBody>
            </p:sp>
            <p:sp>
              <p:nvSpPr>
                <p:cNvPr id="184" name="TextBox 49">
                  <a:extLst>
                    <a:ext uri="{FF2B5EF4-FFF2-40B4-BE49-F238E27FC236}">
                      <a16:creationId xmlns:a16="http://schemas.microsoft.com/office/drawing/2014/main" id="{603B5037-FBA2-4CC8-B313-6615035BC0D1}"/>
                    </a:ext>
                  </a:extLst>
                </p:cNvPr>
                <p:cNvSpPr txBox="1"/>
                <p:nvPr/>
              </p:nvSpPr>
              <p:spPr>
                <a:xfrm>
                  <a:off x="5874228" y="2069100"/>
                  <a:ext cx="158644"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V2</a:t>
                  </a:r>
                </a:p>
              </p:txBody>
            </p:sp>
          </p:grpSp>
          <p:grpSp>
            <p:nvGrpSpPr>
              <p:cNvPr id="178" name="Group 177">
                <a:extLst>
                  <a:ext uri="{FF2B5EF4-FFF2-40B4-BE49-F238E27FC236}">
                    <a16:creationId xmlns:a16="http://schemas.microsoft.com/office/drawing/2014/main" id="{8BF36BB3-86DE-4820-AB4F-ABDBDBA75880}"/>
                  </a:ext>
                </a:extLst>
              </p:cNvPr>
              <p:cNvGrpSpPr/>
              <p:nvPr/>
            </p:nvGrpSpPr>
            <p:grpSpPr>
              <a:xfrm>
                <a:off x="4013884" y="2434827"/>
                <a:ext cx="2052000" cy="360000"/>
                <a:chOff x="4013884" y="2434827"/>
                <a:chExt cx="2052000" cy="360000"/>
              </a:xfrm>
            </p:grpSpPr>
            <p:sp>
              <p:nvSpPr>
                <p:cNvPr id="181" name="Rectangle: Rounded Corners 180">
                  <a:extLst>
                    <a:ext uri="{FF2B5EF4-FFF2-40B4-BE49-F238E27FC236}">
                      <a16:creationId xmlns:a16="http://schemas.microsoft.com/office/drawing/2014/main" id="{EAB33480-45FC-4338-86A5-C22F8A70773E}"/>
                    </a:ext>
                  </a:extLst>
                </p:cNvPr>
                <p:cNvSpPr/>
                <p:nvPr/>
              </p:nvSpPr>
              <p:spPr>
                <a:xfrm>
                  <a:off x="4013884" y="2434827"/>
                  <a:ext cx="2052000" cy="36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b="0">
                      <a:solidFill>
                        <a:schemeClr val="accent4">
                          <a:lumMod val="50000"/>
                        </a:schemeClr>
                      </a:solidFill>
                      <a:latin typeface="IBM Plex Sans" panose="020B0503050203000203" pitchFamily="34" charset="0"/>
                    </a:rPr>
                    <a:t>NGTS-i mõju noorte </a:t>
                  </a:r>
                </a:p>
                <a:p>
                  <a:pPr algn="ctr"/>
                  <a:r>
                    <a:rPr lang="et-EE" sz="1200" b="0">
                      <a:solidFill>
                        <a:schemeClr val="accent4">
                          <a:lumMod val="50000"/>
                        </a:schemeClr>
                      </a:solidFill>
                      <a:latin typeface="IBM Plex Sans" panose="020B0503050203000203" pitchFamily="34" charset="0"/>
                    </a:rPr>
                    <a:t>keskmisele sissetulekule</a:t>
                  </a:r>
                </a:p>
              </p:txBody>
            </p:sp>
            <p:sp>
              <p:nvSpPr>
                <p:cNvPr id="182" name="TextBox 47">
                  <a:extLst>
                    <a:ext uri="{FF2B5EF4-FFF2-40B4-BE49-F238E27FC236}">
                      <a16:creationId xmlns:a16="http://schemas.microsoft.com/office/drawing/2014/main" id="{57FE39AD-596B-47FF-BB17-0F759D90BA3F}"/>
                    </a:ext>
                  </a:extLst>
                </p:cNvPr>
                <p:cNvSpPr txBox="1"/>
                <p:nvPr/>
              </p:nvSpPr>
              <p:spPr>
                <a:xfrm>
                  <a:off x="5862518" y="2450100"/>
                  <a:ext cx="158644"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V3</a:t>
                  </a:r>
                </a:p>
              </p:txBody>
            </p:sp>
          </p:grpSp>
          <p:sp>
            <p:nvSpPr>
              <p:cNvPr id="179" name="Rectangle: Rounded Corners 178">
                <a:extLst>
                  <a:ext uri="{FF2B5EF4-FFF2-40B4-BE49-F238E27FC236}">
                    <a16:creationId xmlns:a16="http://schemas.microsoft.com/office/drawing/2014/main" id="{6CF3DC5D-F4D3-430F-B414-83ECA4442E94}"/>
                  </a:ext>
                </a:extLst>
              </p:cNvPr>
              <p:cNvSpPr/>
              <p:nvPr/>
            </p:nvSpPr>
            <p:spPr>
              <a:xfrm>
                <a:off x="4013884" y="2826543"/>
                <a:ext cx="2052000" cy="36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accent4">
                        <a:lumMod val="50000"/>
                      </a:schemeClr>
                    </a:solidFill>
                    <a:latin typeface="IBM Plex Sans" panose="020B0503050203000203" pitchFamily="34" charset="0"/>
                  </a:rPr>
                  <a:t>NGTS-i tegevuste </a:t>
                </a:r>
              </a:p>
              <a:p>
                <a:pPr algn="ctr"/>
                <a:r>
                  <a:rPr lang="et-EE" sz="1200">
                    <a:solidFill>
                      <a:schemeClr val="accent4">
                        <a:lumMod val="50000"/>
                      </a:schemeClr>
                    </a:solidFill>
                    <a:latin typeface="IBM Plex Sans" panose="020B0503050203000203" pitchFamily="34" charset="0"/>
                  </a:rPr>
                  <a:t>kuluefektiivsus</a:t>
                </a:r>
              </a:p>
            </p:txBody>
          </p:sp>
          <p:sp>
            <p:nvSpPr>
              <p:cNvPr id="180" name="TextBox 45">
                <a:extLst>
                  <a:ext uri="{FF2B5EF4-FFF2-40B4-BE49-F238E27FC236}">
                    <a16:creationId xmlns:a16="http://schemas.microsoft.com/office/drawing/2014/main" id="{97DE7F99-A151-40FA-B278-A401A9FF6456}"/>
                  </a:ext>
                </a:extLst>
              </p:cNvPr>
              <p:cNvSpPr txBox="1"/>
              <p:nvPr/>
            </p:nvSpPr>
            <p:spPr>
              <a:xfrm>
                <a:off x="5864702" y="2840625"/>
                <a:ext cx="158644" cy="12735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V4</a:t>
                </a:r>
              </a:p>
            </p:txBody>
          </p:sp>
        </p:grpSp>
        <p:grpSp>
          <p:nvGrpSpPr>
            <p:cNvPr id="140" name="Group 139">
              <a:extLst>
                <a:ext uri="{FF2B5EF4-FFF2-40B4-BE49-F238E27FC236}">
                  <a16:creationId xmlns:a16="http://schemas.microsoft.com/office/drawing/2014/main" id="{55F206E2-53F4-4E35-B7BD-48B3DC22E86E}"/>
                </a:ext>
              </a:extLst>
            </p:cNvPr>
            <p:cNvGrpSpPr/>
            <p:nvPr/>
          </p:nvGrpSpPr>
          <p:grpSpPr>
            <a:xfrm>
              <a:off x="453993" y="3181350"/>
              <a:ext cx="3797785" cy="1579200"/>
              <a:chOff x="453993" y="3181350"/>
              <a:chExt cx="3797785" cy="1579200"/>
            </a:xfrm>
          </p:grpSpPr>
          <p:cxnSp>
            <p:nvCxnSpPr>
              <p:cNvPr id="159" name="Straight Arrow Connector 158">
                <a:extLst>
                  <a:ext uri="{FF2B5EF4-FFF2-40B4-BE49-F238E27FC236}">
                    <a16:creationId xmlns:a16="http://schemas.microsoft.com/office/drawing/2014/main" id="{CA38F6F0-6A41-4EA0-A18E-6E32E6AF28C1}"/>
                  </a:ext>
                </a:extLst>
              </p:cNvPr>
              <p:cNvCxnSpPr/>
              <p:nvPr/>
            </p:nvCxnSpPr>
            <p:spPr>
              <a:xfrm flipV="1">
                <a:off x="1768485" y="3181350"/>
                <a:ext cx="333374" cy="1019176"/>
              </a:xfrm>
              <a:prstGeom prst="straightConnector1">
                <a:avLst/>
              </a:prstGeom>
              <a:ln w="25400">
                <a:prstDash val="sysDot"/>
                <a:tailEnd type="triangle" w="med" len="lg"/>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22466752-E875-427E-A14B-9C3D35DC49A1}"/>
                  </a:ext>
                </a:extLst>
              </p:cNvPr>
              <p:cNvGrpSpPr/>
              <p:nvPr/>
            </p:nvGrpSpPr>
            <p:grpSpPr>
              <a:xfrm>
                <a:off x="453993" y="3996690"/>
                <a:ext cx="1464119" cy="360000"/>
                <a:chOff x="453993" y="3996690"/>
                <a:chExt cx="1464119" cy="360000"/>
              </a:xfrm>
            </p:grpSpPr>
            <p:sp>
              <p:nvSpPr>
                <p:cNvPr id="173" name="Rectangle: Rounded Corners 172">
                  <a:extLst>
                    <a:ext uri="{FF2B5EF4-FFF2-40B4-BE49-F238E27FC236}">
                      <a16:creationId xmlns:a16="http://schemas.microsoft.com/office/drawing/2014/main" id="{2756ABD0-46FA-4FA0-A3C0-89F13B846A25}"/>
                    </a:ext>
                  </a:extLst>
                </p:cNvPr>
                <p:cNvSpPr/>
                <p:nvPr/>
              </p:nvSpPr>
              <p:spPr>
                <a:xfrm>
                  <a:off x="453993" y="3996690"/>
                  <a:ext cx="1464119" cy="360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rgbClr val="0070C0"/>
                      </a:solidFill>
                      <a:latin typeface="IBM Plex Sans" panose="020B0503050203000203" pitchFamily="34" charset="0"/>
                    </a:rPr>
                    <a:t>NGTS-i keskmine aastaeelarve</a:t>
                  </a:r>
                </a:p>
              </p:txBody>
            </p:sp>
            <p:sp>
              <p:nvSpPr>
                <p:cNvPr id="174" name="TextBox 39">
                  <a:extLst>
                    <a:ext uri="{FF2B5EF4-FFF2-40B4-BE49-F238E27FC236}">
                      <a16:creationId xmlns:a16="http://schemas.microsoft.com/office/drawing/2014/main" id="{519D7FC9-8CC0-409A-B9E4-58890D9FD9B7}"/>
                    </a:ext>
                  </a:extLst>
                </p:cNvPr>
                <p:cNvSpPr txBox="1"/>
                <p:nvPr/>
              </p:nvSpPr>
              <p:spPr>
                <a:xfrm>
                  <a:off x="1765120" y="4019449"/>
                  <a:ext cx="126573" cy="12124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K1</a:t>
                  </a:r>
                </a:p>
              </p:txBody>
            </p:sp>
          </p:grpSp>
          <p:grpSp>
            <p:nvGrpSpPr>
              <p:cNvPr id="161" name="Group 160">
                <a:extLst>
                  <a:ext uri="{FF2B5EF4-FFF2-40B4-BE49-F238E27FC236}">
                    <a16:creationId xmlns:a16="http://schemas.microsoft.com/office/drawing/2014/main" id="{7FBC3E09-C5B7-4D13-B5E0-B0AE2401654D}"/>
                  </a:ext>
                </a:extLst>
              </p:cNvPr>
              <p:cNvGrpSpPr/>
              <p:nvPr/>
            </p:nvGrpSpPr>
            <p:grpSpPr>
              <a:xfrm>
                <a:off x="857250" y="4400550"/>
                <a:ext cx="1464119" cy="360000"/>
                <a:chOff x="857250" y="4400550"/>
                <a:chExt cx="1464119" cy="360000"/>
              </a:xfrm>
            </p:grpSpPr>
            <p:sp>
              <p:nvSpPr>
                <p:cNvPr id="171" name="Rectangle: Rounded Corners 170">
                  <a:extLst>
                    <a:ext uri="{FF2B5EF4-FFF2-40B4-BE49-F238E27FC236}">
                      <a16:creationId xmlns:a16="http://schemas.microsoft.com/office/drawing/2014/main" id="{73B8F02E-1ADA-4315-BCC7-ED80AFD70BFF}"/>
                    </a:ext>
                  </a:extLst>
                </p:cNvPr>
                <p:cNvSpPr/>
                <p:nvPr/>
              </p:nvSpPr>
              <p:spPr>
                <a:xfrm>
                  <a:off x="857250" y="4400550"/>
                  <a:ext cx="1464119" cy="360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rgbClr val="0070C0"/>
                      </a:solidFill>
                      <a:latin typeface="IBM Plex Sans" panose="020B0503050203000203" pitchFamily="34" charset="0"/>
                    </a:rPr>
                    <a:t>KOV-i tööaeg ühe </a:t>
                  </a:r>
                </a:p>
                <a:p>
                  <a:pPr algn="ctr"/>
                  <a:r>
                    <a:rPr lang="et-EE" sz="1200">
                      <a:solidFill>
                        <a:srgbClr val="0070C0"/>
                      </a:solidFill>
                      <a:latin typeface="IBM Plex Sans" panose="020B0503050203000203" pitchFamily="34" charset="0"/>
                    </a:rPr>
                    <a:t>nimekirjas noore kohta</a:t>
                  </a:r>
                </a:p>
              </p:txBody>
            </p:sp>
            <p:sp>
              <p:nvSpPr>
                <p:cNvPr id="172" name="TextBox 37">
                  <a:extLst>
                    <a:ext uri="{FF2B5EF4-FFF2-40B4-BE49-F238E27FC236}">
                      <a16:creationId xmlns:a16="http://schemas.microsoft.com/office/drawing/2014/main" id="{64F80E65-BC51-4EF0-B992-558ECEC7A194}"/>
                    </a:ext>
                  </a:extLst>
                </p:cNvPr>
                <p:cNvSpPr txBox="1"/>
                <p:nvPr/>
              </p:nvSpPr>
              <p:spPr>
                <a:xfrm>
                  <a:off x="2159009" y="4410075"/>
                  <a:ext cx="126573" cy="12124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K2</a:t>
                  </a:r>
                </a:p>
              </p:txBody>
            </p:sp>
          </p:grpSp>
          <p:grpSp>
            <p:nvGrpSpPr>
              <p:cNvPr id="162" name="Group 161">
                <a:extLst>
                  <a:ext uri="{FF2B5EF4-FFF2-40B4-BE49-F238E27FC236}">
                    <a16:creationId xmlns:a16="http://schemas.microsoft.com/office/drawing/2014/main" id="{6A30CFB5-4AFD-4DC8-89D1-6E76E5D96794}"/>
                  </a:ext>
                </a:extLst>
              </p:cNvPr>
              <p:cNvGrpSpPr/>
              <p:nvPr/>
            </p:nvGrpSpPr>
            <p:grpSpPr>
              <a:xfrm>
                <a:off x="2368559" y="4400550"/>
                <a:ext cx="1464119" cy="360000"/>
                <a:chOff x="2368559" y="4400550"/>
                <a:chExt cx="1464119" cy="360000"/>
              </a:xfrm>
            </p:grpSpPr>
            <p:sp>
              <p:nvSpPr>
                <p:cNvPr id="169" name="Rectangle: Rounded Corners 168">
                  <a:extLst>
                    <a:ext uri="{FF2B5EF4-FFF2-40B4-BE49-F238E27FC236}">
                      <a16:creationId xmlns:a16="http://schemas.microsoft.com/office/drawing/2014/main" id="{052DED55-182C-4525-B91B-CF2EB8BC46FF}"/>
                    </a:ext>
                  </a:extLst>
                </p:cNvPr>
                <p:cNvSpPr/>
                <p:nvPr/>
              </p:nvSpPr>
              <p:spPr>
                <a:xfrm>
                  <a:off x="2368559" y="4400550"/>
                  <a:ext cx="1464119" cy="360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rgbClr val="0070C0"/>
                      </a:solidFill>
                      <a:latin typeface="IBM Plex Sans" panose="020B0503050203000203" pitchFamily="34" charset="0"/>
                    </a:rPr>
                    <a:t>KOV-i tööaeg ühe</a:t>
                  </a:r>
                  <a:r>
                    <a:rPr lang="et-EE" sz="1200" baseline="0">
                      <a:solidFill>
                        <a:srgbClr val="0070C0"/>
                      </a:solidFill>
                      <a:latin typeface="IBM Plex Sans" panose="020B0503050203000203" pitchFamily="34" charset="0"/>
                    </a:rPr>
                    <a:t> abivajadusega noore kohta</a:t>
                  </a:r>
                  <a:endParaRPr lang="et-EE" sz="1200">
                    <a:solidFill>
                      <a:srgbClr val="0070C0"/>
                    </a:solidFill>
                    <a:latin typeface="IBM Plex Sans" panose="020B0503050203000203" pitchFamily="34" charset="0"/>
                  </a:endParaRPr>
                </a:p>
              </p:txBody>
            </p:sp>
            <p:sp>
              <p:nvSpPr>
                <p:cNvPr id="170" name="TextBox 35">
                  <a:extLst>
                    <a:ext uri="{FF2B5EF4-FFF2-40B4-BE49-F238E27FC236}">
                      <a16:creationId xmlns:a16="http://schemas.microsoft.com/office/drawing/2014/main" id="{FCD4E3EC-FC4D-4EAE-8944-D6D95BB81F78}"/>
                    </a:ext>
                  </a:extLst>
                </p:cNvPr>
                <p:cNvSpPr txBox="1"/>
                <p:nvPr/>
              </p:nvSpPr>
              <p:spPr>
                <a:xfrm>
                  <a:off x="3673484" y="4400550"/>
                  <a:ext cx="126573" cy="12124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K3</a:t>
                  </a:r>
                </a:p>
              </p:txBody>
            </p:sp>
          </p:grpSp>
          <p:grpSp>
            <p:nvGrpSpPr>
              <p:cNvPr id="163" name="Group 162">
                <a:extLst>
                  <a:ext uri="{FF2B5EF4-FFF2-40B4-BE49-F238E27FC236}">
                    <a16:creationId xmlns:a16="http://schemas.microsoft.com/office/drawing/2014/main" id="{FEBC8BF2-BE41-4D76-9109-53FA8EA9C8FC}"/>
                  </a:ext>
                </a:extLst>
              </p:cNvPr>
              <p:cNvGrpSpPr/>
              <p:nvPr/>
            </p:nvGrpSpPr>
            <p:grpSpPr>
              <a:xfrm>
                <a:off x="2787659" y="4000500"/>
                <a:ext cx="1464119" cy="360000"/>
                <a:chOff x="2787659" y="4000500"/>
                <a:chExt cx="1464119" cy="360000"/>
              </a:xfrm>
            </p:grpSpPr>
            <p:sp>
              <p:nvSpPr>
                <p:cNvPr id="167" name="Rectangle: Rounded Corners 166">
                  <a:extLst>
                    <a:ext uri="{FF2B5EF4-FFF2-40B4-BE49-F238E27FC236}">
                      <a16:creationId xmlns:a16="http://schemas.microsoft.com/office/drawing/2014/main" id="{1865C157-D36B-41FC-97B4-C20F73133F07}"/>
                    </a:ext>
                  </a:extLst>
                </p:cNvPr>
                <p:cNvSpPr/>
                <p:nvPr/>
              </p:nvSpPr>
              <p:spPr>
                <a:xfrm>
                  <a:off x="2787659" y="4000500"/>
                  <a:ext cx="1464119" cy="360000"/>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rgbClr val="0070C0"/>
                      </a:solidFill>
                      <a:latin typeface="IBM Plex Sans" panose="020B0503050203000203" pitchFamily="34" charset="0"/>
                    </a:rPr>
                    <a:t>KOV-i juhtumikorraldaja</a:t>
                  </a:r>
                  <a:r>
                    <a:rPr lang="et-EE" sz="1200" baseline="0">
                      <a:solidFill>
                        <a:srgbClr val="0070C0"/>
                      </a:solidFill>
                      <a:latin typeface="IBM Plex Sans" panose="020B0503050203000203" pitchFamily="34" charset="0"/>
                    </a:rPr>
                    <a:t> keskmine töötasu</a:t>
                  </a:r>
                  <a:endParaRPr lang="et-EE" sz="1200">
                    <a:solidFill>
                      <a:srgbClr val="0070C0"/>
                    </a:solidFill>
                    <a:latin typeface="IBM Plex Sans" panose="020B0503050203000203" pitchFamily="34" charset="0"/>
                  </a:endParaRPr>
                </a:p>
              </p:txBody>
            </p:sp>
            <p:sp>
              <p:nvSpPr>
                <p:cNvPr id="168" name="TextBox 33">
                  <a:extLst>
                    <a:ext uri="{FF2B5EF4-FFF2-40B4-BE49-F238E27FC236}">
                      <a16:creationId xmlns:a16="http://schemas.microsoft.com/office/drawing/2014/main" id="{0CF5ADC7-6E48-419F-8CAA-4BA8DC86F683}"/>
                    </a:ext>
                  </a:extLst>
                </p:cNvPr>
                <p:cNvSpPr txBox="1"/>
                <p:nvPr/>
              </p:nvSpPr>
              <p:spPr>
                <a:xfrm>
                  <a:off x="4102109" y="4010025"/>
                  <a:ext cx="126573" cy="12124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K4</a:t>
                  </a:r>
                </a:p>
              </p:txBody>
            </p:sp>
          </p:grpSp>
          <p:cxnSp>
            <p:nvCxnSpPr>
              <p:cNvPr id="164" name="Straight Arrow Connector 163">
                <a:extLst>
                  <a:ext uri="{FF2B5EF4-FFF2-40B4-BE49-F238E27FC236}">
                    <a16:creationId xmlns:a16="http://schemas.microsoft.com/office/drawing/2014/main" id="{878B7A09-6FE1-482F-BB77-9B34901A88C9}"/>
                  </a:ext>
                </a:extLst>
              </p:cNvPr>
              <p:cNvCxnSpPr/>
              <p:nvPr/>
            </p:nvCxnSpPr>
            <p:spPr>
              <a:xfrm flipV="1">
                <a:off x="2216160" y="3181350"/>
                <a:ext cx="66674" cy="1200151"/>
              </a:xfrm>
              <a:prstGeom prst="straightConnector1">
                <a:avLst/>
              </a:prstGeom>
              <a:ln w="25400">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BCCA43AA-7072-424F-B56A-CA7A245EC9BD}"/>
                  </a:ext>
                </a:extLst>
              </p:cNvPr>
              <p:cNvCxnSpPr/>
              <p:nvPr/>
            </p:nvCxnSpPr>
            <p:spPr>
              <a:xfrm flipH="1" flipV="1">
                <a:off x="2501909" y="3190875"/>
                <a:ext cx="9527" cy="1190628"/>
              </a:xfrm>
              <a:prstGeom prst="straightConnector1">
                <a:avLst/>
              </a:prstGeom>
              <a:ln w="25400">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A38249A8-A312-41D5-B251-4FEF8EF1C4A5}"/>
                  </a:ext>
                </a:extLst>
              </p:cNvPr>
              <p:cNvCxnSpPr>
                <a:endCxn id="71" idx="2"/>
              </p:cNvCxnSpPr>
              <p:nvPr/>
            </p:nvCxnSpPr>
            <p:spPr>
              <a:xfrm flipH="1" flipV="1">
                <a:off x="2696985" y="3187997"/>
                <a:ext cx="224025" cy="793454"/>
              </a:xfrm>
              <a:prstGeom prst="straightConnector1">
                <a:avLst/>
              </a:prstGeom>
              <a:ln w="25400">
                <a:prstDash val="sysDot"/>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377685E0-31C4-42FF-84BB-FB60EDCA8A4D}"/>
                </a:ext>
              </a:extLst>
            </p:cNvPr>
            <p:cNvGrpSpPr/>
            <p:nvPr/>
          </p:nvGrpSpPr>
          <p:grpSpPr>
            <a:xfrm>
              <a:off x="546328" y="0"/>
              <a:ext cx="3914999" cy="1581150"/>
              <a:chOff x="546328" y="0"/>
              <a:chExt cx="3914999" cy="1581150"/>
            </a:xfrm>
          </p:grpSpPr>
          <p:cxnSp>
            <p:nvCxnSpPr>
              <p:cNvPr id="142" name="Straight Arrow Connector 141">
                <a:extLst>
                  <a:ext uri="{FF2B5EF4-FFF2-40B4-BE49-F238E27FC236}">
                    <a16:creationId xmlns:a16="http://schemas.microsoft.com/office/drawing/2014/main" id="{8C1AC620-065C-4C6B-A905-879BE669A828}"/>
                  </a:ext>
                </a:extLst>
              </p:cNvPr>
              <p:cNvCxnSpPr/>
              <p:nvPr/>
            </p:nvCxnSpPr>
            <p:spPr>
              <a:xfrm>
                <a:off x="1859412" y="760050"/>
                <a:ext cx="194822" cy="811575"/>
              </a:xfrm>
              <a:prstGeom prst="straightConnector1">
                <a:avLst/>
              </a:prstGeom>
              <a:ln w="25400">
                <a:solidFill>
                  <a:schemeClr val="bg1">
                    <a:lumMod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grpSp>
            <p:nvGrpSpPr>
              <p:cNvPr id="143" name="Group 142">
                <a:extLst>
                  <a:ext uri="{FF2B5EF4-FFF2-40B4-BE49-F238E27FC236}">
                    <a16:creationId xmlns:a16="http://schemas.microsoft.com/office/drawing/2014/main" id="{E3921D40-5ED1-4E43-BFD0-366823C1C5B3}"/>
                  </a:ext>
                </a:extLst>
              </p:cNvPr>
              <p:cNvGrpSpPr/>
              <p:nvPr/>
            </p:nvGrpSpPr>
            <p:grpSpPr>
              <a:xfrm>
                <a:off x="546328" y="400050"/>
                <a:ext cx="1464118" cy="360000"/>
                <a:chOff x="546328" y="400050"/>
                <a:chExt cx="1799998" cy="396000"/>
              </a:xfrm>
            </p:grpSpPr>
            <p:sp>
              <p:nvSpPr>
                <p:cNvPr id="157" name="Rectangle: Rounded Corners 156">
                  <a:extLst>
                    <a:ext uri="{FF2B5EF4-FFF2-40B4-BE49-F238E27FC236}">
                      <a16:creationId xmlns:a16="http://schemas.microsoft.com/office/drawing/2014/main" id="{796AE0B4-B59F-49DC-829A-5B2E4746B8DE}"/>
                    </a:ext>
                  </a:extLst>
                </p:cNvPr>
                <p:cNvSpPr/>
                <p:nvPr/>
              </p:nvSpPr>
              <p:spPr>
                <a:xfrm>
                  <a:off x="546328" y="400050"/>
                  <a:ext cx="1799998" cy="396000"/>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bg1">
                          <a:lumMod val="50000"/>
                        </a:schemeClr>
                      </a:solidFill>
                      <a:latin typeface="IBM Plex Sans" panose="020B0503050203000203" pitchFamily="34" charset="0"/>
                    </a:rPr>
                    <a:t>Keskmine </a:t>
                  </a:r>
                </a:p>
                <a:p>
                  <a:pPr algn="ctr"/>
                  <a:r>
                    <a:rPr lang="et-EE" sz="1200">
                      <a:solidFill>
                        <a:schemeClr val="bg1">
                          <a:lumMod val="50000"/>
                        </a:schemeClr>
                      </a:solidFill>
                      <a:latin typeface="IBM Plex Sans" panose="020B0503050203000203" pitchFamily="34" charset="0"/>
                    </a:rPr>
                    <a:t>palgatõus aastas</a:t>
                  </a:r>
                </a:p>
              </p:txBody>
            </p:sp>
            <p:sp>
              <p:nvSpPr>
                <p:cNvPr id="158" name="TextBox 23">
                  <a:extLst>
                    <a:ext uri="{FF2B5EF4-FFF2-40B4-BE49-F238E27FC236}">
                      <a16:creationId xmlns:a16="http://schemas.microsoft.com/office/drawing/2014/main" id="{BFAFDD95-4256-4248-81B1-4477894ECC60}"/>
                    </a:ext>
                  </a:extLst>
                </p:cNvPr>
                <p:cNvSpPr txBox="1"/>
                <p:nvPr/>
              </p:nvSpPr>
              <p:spPr>
                <a:xfrm>
                  <a:off x="2117337" y="440325"/>
                  <a:ext cx="130473" cy="140087"/>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latin typeface="IBM Plex Sans" panose="020B0503050203000203" pitchFamily="34" charset="0"/>
                    </a:rPr>
                    <a:t>I1</a:t>
                  </a:r>
                  <a:endParaRPr lang="et-EE" sz="1050" b="0">
                    <a:latin typeface="IBM Plex Sans" panose="020B0503050203000203" pitchFamily="34" charset="0"/>
                  </a:endParaRPr>
                </a:p>
              </p:txBody>
            </p:sp>
          </p:grpSp>
          <p:grpSp>
            <p:nvGrpSpPr>
              <p:cNvPr id="145" name="Group 144">
                <a:extLst>
                  <a:ext uri="{FF2B5EF4-FFF2-40B4-BE49-F238E27FC236}">
                    <a16:creationId xmlns:a16="http://schemas.microsoft.com/office/drawing/2014/main" id="{19692043-3577-4F8F-9D28-9B2328A5E4C2}"/>
                  </a:ext>
                </a:extLst>
              </p:cNvPr>
              <p:cNvGrpSpPr/>
              <p:nvPr/>
            </p:nvGrpSpPr>
            <p:grpSpPr>
              <a:xfrm>
                <a:off x="2997209" y="409575"/>
                <a:ext cx="1464118" cy="360000"/>
                <a:chOff x="2997209" y="409575"/>
                <a:chExt cx="1799998" cy="396000"/>
              </a:xfrm>
            </p:grpSpPr>
            <p:sp>
              <p:nvSpPr>
                <p:cNvPr id="155" name="Rectangle: Rounded Corners 154">
                  <a:extLst>
                    <a:ext uri="{FF2B5EF4-FFF2-40B4-BE49-F238E27FC236}">
                      <a16:creationId xmlns:a16="http://schemas.microsoft.com/office/drawing/2014/main" id="{0C4E880D-C00B-4963-9FF1-88DBDE065C9E}"/>
                    </a:ext>
                  </a:extLst>
                </p:cNvPr>
                <p:cNvSpPr/>
                <p:nvPr/>
              </p:nvSpPr>
              <p:spPr>
                <a:xfrm>
                  <a:off x="2997209" y="409575"/>
                  <a:ext cx="1799998" cy="396000"/>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bg1">
                          <a:lumMod val="50000"/>
                        </a:schemeClr>
                      </a:solidFill>
                      <a:latin typeface="IBM Plex Sans" panose="020B0503050203000203" pitchFamily="34" charset="0"/>
                    </a:rPr>
                    <a:t>Diskontomäär</a:t>
                  </a:r>
                  <a:r>
                    <a:rPr lang="et-EE" sz="1200" baseline="0">
                      <a:solidFill>
                        <a:schemeClr val="bg1">
                          <a:lumMod val="50000"/>
                        </a:schemeClr>
                      </a:solidFill>
                      <a:latin typeface="IBM Plex Sans" panose="020B0503050203000203" pitchFamily="34" charset="0"/>
                    </a:rPr>
                    <a:t> aastas</a:t>
                  </a:r>
                  <a:endParaRPr lang="et-EE" sz="1200">
                    <a:solidFill>
                      <a:schemeClr val="bg1">
                        <a:lumMod val="50000"/>
                      </a:schemeClr>
                    </a:solidFill>
                    <a:latin typeface="IBM Plex Sans" panose="020B0503050203000203" pitchFamily="34" charset="0"/>
                  </a:endParaRPr>
                </a:p>
              </p:txBody>
            </p:sp>
            <p:sp>
              <p:nvSpPr>
                <p:cNvPr id="156" name="TextBox 21">
                  <a:extLst>
                    <a:ext uri="{FF2B5EF4-FFF2-40B4-BE49-F238E27FC236}">
                      <a16:creationId xmlns:a16="http://schemas.microsoft.com/office/drawing/2014/main" id="{1590D07E-1758-4B97-A7EF-BB7FF3F69600}"/>
                    </a:ext>
                  </a:extLst>
                </p:cNvPr>
                <p:cNvSpPr txBox="1"/>
                <p:nvPr/>
              </p:nvSpPr>
              <p:spPr>
                <a:xfrm>
                  <a:off x="4568218" y="449850"/>
                  <a:ext cx="130473" cy="140087"/>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solidFill>
                        <a:sysClr val="windowText" lastClr="000000"/>
                      </a:solidFill>
                      <a:latin typeface="IBM Plex Sans" panose="020B0503050203000203" pitchFamily="34" charset="0"/>
                    </a:rPr>
                    <a:t>I4</a:t>
                  </a:r>
                  <a:endParaRPr lang="et-EE" sz="1050" b="0">
                    <a:solidFill>
                      <a:sysClr val="windowText" lastClr="000000"/>
                    </a:solidFill>
                    <a:latin typeface="IBM Plex Sans" panose="020B0503050203000203" pitchFamily="34" charset="0"/>
                  </a:endParaRPr>
                </a:p>
              </p:txBody>
            </p:sp>
          </p:grpSp>
          <p:grpSp>
            <p:nvGrpSpPr>
              <p:cNvPr id="146" name="Group 145">
                <a:extLst>
                  <a:ext uri="{FF2B5EF4-FFF2-40B4-BE49-F238E27FC236}">
                    <a16:creationId xmlns:a16="http://schemas.microsoft.com/office/drawing/2014/main" id="{0F87E12D-8DDF-4538-B270-841257D341CF}"/>
                  </a:ext>
                </a:extLst>
              </p:cNvPr>
              <p:cNvGrpSpPr/>
              <p:nvPr/>
            </p:nvGrpSpPr>
            <p:grpSpPr>
              <a:xfrm>
                <a:off x="2540009" y="9525"/>
                <a:ext cx="1464118" cy="360000"/>
                <a:chOff x="2540009" y="9525"/>
                <a:chExt cx="1799998" cy="396000"/>
              </a:xfrm>
            </p:grpSpPr>
            <p:sp>
              <p:nvSpPr>
                <p:cNvPr id="153" name="Rectangle: Rounded Corners 152">
                  <a:extLst>
                    <a:ext uri="{FF2B5EF4-FFF2-40B4-BE49-F238E27FC236}">
                      <a16:creationId xmlns:a16="http://schemas.microsoft.com/office/drawing/2014/main" id="{C5F1B174-C4AD-4ED0-A9E3-5EABE622B578}"/>
                    </a:ext>
                  </a:extLst>
                </p:cNvPr>
                <p:cNvSpPr/>
                <p:nvPr/>
              </p:nvSpPr>
              <p:spPr>
                <a:xfrm>
                  <a:off x="2540009" y="9525"/>
                  <a:ext cx="1799998" cy="396000"/>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bg1">
                          <a:lumMod val="50000"/>
                        </a:schemeClr>
                      </a:solidFill>
                      <a:latin typeface="IBM Plex Sans" panose="020B0503050203000203" pitchFamily="34" charset="0"/>
                    </a:rPr>
                    <a:t>Loomulik tööhõive </a:t>
                  </a:r>
                </a:p>
                <a:p>
                  <a:pPr algn="ctr"/>
                  <a:r>
                    <a:rPr lang="et-EE" sz="1200">
                      <a:solidFill>
                        <a:schemeClr val="bg1">
                          <a:lumMod val="50000"/>
                        </a:schemeClr>
                      </a:solidFill>
                      <a:latin typeface="IBM Plex Sans" panose="020B0503050203000203" pitchFamily="34" charset="0"/>
                    </a:rPr>
                    <a:t>kasv aastas</a:t>
                  </a:r>
                </a:p>
              </p:txBody>
            </p:sp>
            <p:sp>
              <p:nvSpPr>
                <p:cNvPr id="154" name="TextBox 19">
                  <a:extLst>
                    <a:ext uri="{FF2B5EF4-FFF2-40B4-BE49-F238E27FC236}">
                      <a16:creationId xmlns:a16="http://schemas.microsoft.com/office/drawing/2014/main" id="{6A399430-326E-4F5E-AFFA-6BB0EE5A50DA}"/>
                    </a:ext>
                  </a:extLst>
                </p:cNvPr>
                <p:cNvSpPr txBox="1"/>
                <p:nvPr/>
              </p:nvSpPr>
              <p:spPr>
                <a:xfrm>
                  <a:off x="4111018" y="49800"/>
                  <a:ext cx="130473" cy="140087"/>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solidFill>
                        <a:sysClr val="windowText" lastClr="000000"/>
                      </a:solidFill>
                      <a:latin typeface="IBM Plex Sans" panose="020B0503050203000203" pitchFamily="34" charset="0"/>
                    </a:rPr>
                    <a:t>I3</a:t>
                  </a:r>
                  <a:endParaRPr lang="et-EE" sz="1050" b="0">
                    <a:solidFill>
                      <a:sysClr val="windowText" lastClr="000000"/>
                    </a:solidFill>
                    <a:latin typeface="IBM Plex Sans" panose="020B0503050203000203" pitchFamily="34" charset="0"/>
                  </a:endParaRPr>
                </a:p>
              </p:txBody>
            </p:sp>
          </p:grpSp>
          <p:grpSp>
            <p:nvGrpSpPr>
              <p:cNvPr id="147" name="Group 146">
                <a:extLst>
                  <a:ext uri="{FF2B5EF4-FFF2-40B4-BE49-F238E27FC236}">
                    <a16:creationId xmlns:a16="http://schemas.microsoft.com/office/drawing/2014/main" id="{579CCCE0-1583-4EF9-A3EB-98EC01683C1F}"/>
                  </a:ext>
                </a:extLst>
              </p:cNvPr>
              <p:cNvGrpSpPr/>
              <p:nvPr/>
            </p:nvGrpSpPr>
            <p:grpSpPr>
              <a:xfrm>
                <a:off x="1035059" y="0"/>
                <a:ext cx="1464118" cy="360000"/>
                <a:chOff x="1035059" y="0"/>
                <a:chExt cx="1799998" cy="396000"/>
              </a:xfrm>
            </p:grpSpPr>
            <p:sp>
              <p:nvSpPr>
                <p:cNvPr id="151" name="Rectangle: Rounded Corners 150">
                  <a:extLst>
                    <a:ext uri="{FF2B5EF4-FFF2-40B4-BE49-F238E27FC236}">
                      <a16:creationId xmlns:a16="http://schemas.microsoft.com/office/drawing/2014/main" id="{8F689231-47CC-425A-99D6-6ABECB9D80CC}"/>
                    </a:ext>
                  </a:extLst>
                </p:cNvPr>
                <p:cNvSpPr/>
                <p:nvPr/>
              </p:nvSpPr>
              <p:spPr>
                <a:xfrm>
                  <a:off x="1035059" y="0"/>
                  <a:ext cx="1799998" cy="396000"/>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t-EE" sz="1200">
                      <a:solidFill>
                        <a:schemeClr val="bg1">
                          <a:lumMod val="50000"/>
                        </a:schemeClr>
                      </a:solidFill>
                      <a:latin typeface="IBM Plex Sans" panose="020B0503050203000203" pitchFamily="34" charset="0"/>
                    </a:rPr>
                    <a:t>Kesksete</a:t>
                  </a:r>
                </a:p>
                <a:p>
                  <a:pPr algn="ctr"/>
                  <a:r>
                    <a:rPr lang="et-EE" sz="1200">
                      <a:solidFill>
                        <a:schemeClr val="bg1">
                          <a:lumMod val="50000"/>
                        </a:schemeClr>
                      </a:solidFill>
                      <a:latin typeface="IBM Plex Sans" panose="020B0503050203000203" pitchFamily="34" charset="0"/>
                    </a:rPr>
                    <a:t>kulude tõus aastas</a:t>
                  </a:r>
                </a:p>
              </p:txBody>
            </p:sp>
            <p:sp>
              <p:nvSpPr>
                <p:cNvPr id="152" name="TextBox 17">
                  <a:extLst>
                    <a:ext uri="{FF2B5EF4-FFF2-40B4-BE49-F238E27FC236}">
                      <a16:creationId xmlns:a16="http://schemas.microsoft.com/office/drawing/2014/main" id="{445FD11E-16A3-4E11-8513-F5F347232C28}"/>
                    </a:ext>
                  </a:extLst>
                </p:cNvPr>
                <p:cNvSpPr txBox="1"/>
                <p:nvPr/>
              </p:nvSpPr>
              <p:spPr>
                <a:xfrm>
                  <a:off x="2606068" y="40275"/>
                  <a:ext cx="130473" cy="140087"/>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t-EE" b="0">
                      <a:solidFill>
                        <a:sysClr val="windowText" lastClr="000000"/>
                      </a:solidFill>
                      <a:latin typeface="IBM Plex Sans" panose="020B0503050203000203" pitchFamily="34" charset="0"/>
                    </a:rPr>
                    <a:t>I2</a:t>
                  </a:r>
                  <a:endParaRPr lang="et-EE" sz="1050" b="0">
                    <a:solidFill>
                      <a:sysClr val="windowText" lastClr="000000"/>
                    </a:solidFill>
                    <a:latin typeface="IBM Plex Sans" panose="020B0503050203000203" pitchFamily="34" charset="0"/>
                  </a:endParaRPr>
                </a:p>
              </p:txBody>
            </p:sp>
          </p:grpSp>
          <p:cxnSp>
            <p:nvCxnSpPr>
              <p:cNvPr id="148" name="Straight Arrow Connector 147">
                <a:extLst>
                  <a:ext uri="{FF2B5EF4-FFF2-40B4-BE49-F238E27FC236}">
                    <a16:creationId xmlns:a16="http://schemas.microsoft.com/office/drawing/2014/main" id="{ADFCF75B-8145-468C-815C-E65C12FC36A2}"/>
                  </a:ext>
                </a:extLst>
              </p:cNvPr>
              <p:cNvCxnSpPr/>
              <p:nvPr/>
            </p:nvCxnSpPr>
            <p:spPr>
              <a:xfrm flipH="1">
                <a:off x="2244734" y="350475"/>
                <a:ext cx="81403" cy="1211625"/>
              </a:xfrm>
              <a:prstGeom prst="straightConnector1">
                <a:avLst/>
              </a:prstGeom>
              <a:ln w="25400">
                <a:solidFill>
                  <a:schemeClr val="bg1">
                    <a:lumMod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5F45FD4C-C1E1-412A-9D24-A412BEB2A486}"/>
                  </a:ext>
                </a:extLst>
              </p:cNvPr>
              <p:cNvCxnSpPr/>
              <p:nvPr/>
            </p:nvCxnSpPr>
            <p:spPr>
              <a:xfrm flipH="1">
                <a:off x="2463809" y="360000"/>
                <a:ext cx="214753" cy="1221150"/>
              </a:xfrm>
              <a:prstGeom prst="straightConnector1">
                <a:avLst/>
              </a:prstGeom>
              <a:ln w="25400">
                <a:solidFill>
                  <a:schemeClr val="bg1">
                    <a:lumMod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100A8966-13A0-4707-A8D7-D6E7DFB4C815}"/>
                  </a:ext>
                </a:extLst>
              </p:cNvPr>
              <p:cNvCxnSpPr>
                <a:endCxn id="71" idx="0"/>
              </p:cNvCxnSpPr>
              <p:nvPr/>
            </p:nvCxnSpPr>
            <p:spPr>
              <a:xfrm flipH="1">
                <a:off x="2696985" y="760050"/>
                <a:ext cx="438777" cy="799172"/>
              </a:xfrm>
              <a:prstGeom prst="straightConnector1">
                <a:avLst/>
              </a:prstGeom>
              <a:ln w="25400">
                <a:solidFill>
                  <a:schemeClr val="bg1">
                    <a:lumMod val="50000"/>
                  </a:schemeClr>
                </a:solidFill>
                <a:prstDash val="sysDot"/>
                <a:tailEnd type="triangle" w="med"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63060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a:xfrm>
            <a:off x="838200" y="234495"/>
            <a:ext cx="10515600" cy="1325563"/>
          </a:xfrm>
        </p:spPr>
        <p:txBody>
          <a:bodyPr vert="horz" lIns="91440" tIns="45720" rIns="91440" bIns="45720" rtlCol="0" anchor="ctr">
            <a:normAutofit/>
          </a:bodyPr>
          <a:lstStyle/>
          <a:p>
            <a:r>
              <a:rPr lang="et-EE" sz="4000" b="1" dirty="0">
                <a:solidFill>
                  <a:schemeClr val="tx2"/>
                </a:solidFill>
                <a:sym typeface="Wingdings" panose="05000000000000000000" pitchFamily="2" charset="2"/>
              </a:rPr>
              <a:t> Soovitused (II)</a:t>
            </a:r>
            <a:endParaRPr lang="et-EE" sz="4000" b="1" dirty="0">
              <a:solidFill>
                <a:schemeClr val="tx2"/>
              </a:solidFill>
            </a:endParaRPr>
          </a:p>
        </p:txBody>
      </p:sp>
      <p:sp>
        <p:nvSpPr>
          <p:cNvPr id="6" name="Content Placeholder 2">
            <a:extLst>
              <a:ext uri="{FF2B5EF4-FFF2-40B4-BE49-F238E27FC236}">
                <a16:creationId xmlns:a16="http://schemas.microsoft.com/office/drawing/2014/main" id="{EEE223CD-B032-4B2A-AA74-CDFCF447F1A3}"/>
              </a:ext>
            </a:extLst>
          </p:cNvPr>
          <p:cNvSpPr>
            <a:spLocks noGrp="1"/>
          </p:cNvSpPr>
          <p:nvPr>
            <p:ph idx="1"/>
          </p:nvPr>
        </p:nvSpPr>
        <p:spPr>
          <a:xfrm>
            <a:off x="838200" y="1959429"/>
            <a:ext cx="10515600" cy="3762102"/>
          </a:xfrm>
        </p:spPr>
        <p:txBody>
          <a:bodyPr>
            <a:normAutofit/>
          </a:bodyPr>
          <a:lstStyle/>
          <a:p>
            <a:pPr marL="514350" indent="-514350">
              <a:buFont typeface="+mj-lt"/>
              <a:buAutoNum type="arabicPeriod"/>
            </a:pPr>
            <a:r>
              <a:rPr lang="et-EE" dirty="0"/>
              <a:t>Suunata 50% NGTS-i rakendamisega seotud lisa-maksutulust tagasi NGTS-i toimimise toetamiseks</a:t>
            </a:r>
          </a:p>
          <a:p>
            <a:pPr marL="514350" indent="-514350">
              <a:buFont typeface="+mj-lt"/>
              <a:buAutoNum type="arabicPeriod"/>
            </a:pPr>
            <a:r>
              <a:rPr lang="et-EE" dirty="0"/>
              <a:t>Hinnata kulutõhusust regulaarselt</a:t>
            </a:r>
          </a:p>
          <a:p>
            <a:pPr marL="0" indent="0">
              <a:buNone/>
            </a:pPr>
            <a:endParaRPr lang="et-EE" dirty="0"/>
          </a:p>
        </p:txBody>
      </p:sp>
    </p:spTree>
    <p:extLst>
      <p:ext uri="{BB962C8B-B14F-4D97-AF65-F5344CB8AC3E}">
        <p14:creationId xmlns:p14="http://schemas.microsoft.com/office/powerpoint/2010/main" val="123954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DCE5C1-B760-4F4E-B1D9-17EA8097F46F}"/>
              </a:ext>
            </a:extLst>
          </p:cNvPr>
          <p:cNvSpPr txBox="1">
            <a:spLocks/>
          </p:cNvSpPr>
          <p:nvPr/>
        </p:nvSpPr>
        <p:spPr>
          <a:xfrm>
            <a:off x="1420217" y="2229260"/>
            <a:ext cx="8890175" cy="119974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b="1">
                <a:solidFill>
                  <a:schemeClr val="tx2"/>
                </a:solidFill>
              </a:rPr>
              <a:t>Mida ja kuidas edasi?</a:t>
            </a:r>
            <a:endParaRPr lang="en-US" sz="3600">
              <a:cs typeface="Calibri Light"/>
            </a:endParaRPr>
          </a:p>
        </p:txBody>
      </p:sp>
    </p:spTree>
    <p:extLst>
      <p:ext uri="{BB962C8B-B14F-4D97-AF65-F5344CB8AC3E}">
        <p14:creationId xmlns:p14="http://schemas.microsoft.com/office/powerpoint/2010/main" val="376690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DCE5C1-B760-4F4E-B1D9-17EA8097F46F}"/>
              </a:ext>
            </a:extLst>
          </p:cNvPr>
          <p:cNvSpPr txBox="1">
            <a:spLocks/>
          </p:cNvSpPr>
          <p:nvPr/>
        </p:nvSpPr>
        <p:spPr>
          <a:xfrm>
            <a:off x="1420217" y="2229260"/>
            <a:ext cx="8890175" cy="86662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b="1">
                <a:solidFill>
                  <a:schemeClr val="tx2"/>
                </a:solidFill>
              </a:rPr>
              <a:t>Millised </a:t>
            </a:r>
            <a:r>
              <a:rPr lang="et-EE" b="1" err="1">
                <a:solidFill>
                  <a:schemeClr val="tx2"/>
                </a:solidFill>
              </a:rPr>
              <a:t>KOV-id</a:t>
            </a:r>
            <a:r>
              <a:rPr lang="et-EE" b="1">
                <a:solidFill>
                  <a:schemeClr val="tx2"/>
                </a:solidFill>
              </a:rPr>
              <a:t> ja miks NGTS-i rakendavad?</a:t>
            </a:r>
            <a:endParaRPr lang="en-US" sz="7200">
              <a:cs typeface="Calibri Light"/>
            </a:endParaRPr>
          </a:p>
        </p:txBody>
      </p:sp>
    </p:spTree>
    <p:extLst>
      <p:ext uri="{BB962C8B-B14F-4D97-AF65-F5344CB8AC3E}">
        <p14:creationId xmlns:p14="http://schemas.microsoft.com/office/powerpoint/2010/main" val="4015494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CAC342D4-0109-44FB-9D31-135E89322507}"/>
              </a:ext>
            </a:extLst>
          </p:cNvPr>
          <p:cNvSpPr txBox="1">
            <a:spLocks/>
          </p:cNvSpPr>
          <p:nvPr/>
        </p:nvSpPr>
        <p:spPr>
          <a:xfrm>
            <a:off x="299668" y="186996"/>
            <a:ext cx="11592661" cy="7483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a:solidFill>
                  <a:schemeClr val="tx2"/>
                </a:solidFill>
              </a:rPr>
              <a:t>NGTS</a:t>
            </a:r>
            <a:r>
              <a:rPr lang="et-EE" sz="3200" b="1">
                <a:solidFill>
                  <a:schemeClr val="tx2"/>
                </a:solidFill>
              </a:rPr>
              <a:t> on asjakohane, tulemuslik, kulutõhus ja jätkusuutlik, kuid uuring näitas mitmeid arenemisvõimalusi</a:t>
            </a:r>
          </a:p>
        </p:txBody>
      </p:sp>
      <p:pic>
        <p:nvPicPr>
          <p:cNvPr id="3" name="Picture 2">
            <a:extLst>
              <a:ext uri="{FF2B5EF4-FFF2-40B4-BE49-F238E27FC236}">
                <a16:creationId xmlns:a16="http://schemas.microsoft.com/office/drawing/2014/main" id="{F750AF39-5076-47EF-BEC8-230341687160}"/>
              </a:ext>
            </a:extLst>
          </p:cNvPr>
          <p:cNvPicPr>
            <a:picLocks noChangeAspect="1"/>
          </p:cNvPicPr>
          <p:nvPr/>
        </p:nvPicPr>
        <p:blipFill>
          <a:blip r:embed="rId3"/>
          <a:stretch>
            <a:fillRect/>
          </a:stretch>
        </p:blipFill>
        <p:spPr>
          <a:xfrm>
            <a:off x="267065" y="1097280"/>
            <a:ext cx="11496748" cy="5394960"/>
          </a:xfrm>
          <a:prstGeom prst="rect">
            <a:avLst/>
          </a:prstGeom>
        </p:spPr>
      </p:pic>
    </p:spTree>
    <p:extLst>
      <p:ext uri="{BB962C8B-B14F-4D97-AF65-F5344CB8AC3E}">
        <p14:creationId xmlns:p14="http://schemas.microsoft.com/office/powerpoint/2010/main" val="4095070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3E97-BF86-47D6-A3E4-D54A7E37A3AE}"/>
              </a:ext>
            </a:extLst>
          </p:cNvPr>
          <p:cNvSpPr>
            <a:spLocks noGrp="1"/>
          </p:cNvSpPr>
          <p:nvPr>
            <p:ph type="title"/>
          </p:nvPr>
        </p:nvSpPr>
        <p:spPr>
          <a:xfrm>
            <a:off x="838200" y="22225"/>
            <a:ext cx="10515600" cy="1597569"/>
          </a:xfrm>
        </p:spPr>
        <p:txBody>
          <a:bodyPr>
            <a:normAutofit/>
          </a:bodyPr>
          <a:lstStyle/>
          <a:p>
            <a:r>
              <a:rPr lang="et-EE" sz="4000" b="1" dirty="0">
                <a:solidFill>
                  <a:schemeClr val="tx2"/>
                </a:solidFill>
                <a:sym typeface="Wingdings" panose="05000000000000000000" pitchFamily="2" charset="2"/>
              </a:rPr>
              <a:t> </a:t>
            </a:r>
            <a:r>
              <a:rPr lang="et-EE" sz="4000" b="1" dirty="0">
                <a:solidFill>
                  <a:schemeClr val="tx2"/>
                </a:solidFill>
              </a:rPr>
              <a:t>Soovitused (III)</a:t>
            </a:r>
          </a:p>
        </p:txBody>
      </p:sp>
      <p:sp>
        <p:nvSpPr>
          <p:cNvPr id="3" name="Content Placeholder 2">
            <a:extLst>
              <a:ext uri="{FF2B5EF4-FFF2-40B4-BE49-F238E27FC236}">
                <a16:creationId xmlns:a16="http://schemas.microsoft.com/office/drawing/2014/main" id="{28609847-3696-4436-8E9F-CC59EC46C41F}"/>
              </a:ext>
            </a:extLst>
          </p:cNvPr>
          <p:cNvSpPr>
            <a:spLocks noGrp="1"/>
          </p:cNvSpPr>
          <p:nvPr>
            <p:ph idx="1"/>
          </p:nvPr>
        </p:nvSpPr>
        <p:spPr>
          <a:xfrm>
            <a:off x="838200" y="1515290"/>
            <a:ext cx="10515600" cy="4873081"/>
          </a:xfrm>
        </p:spPr>
        <p:txBody>
          <a:bodyPr>
            <a:normAutofit lnSpcReduction="10000"/>
          </a:bodyPr>
          <a:lstStyle/>
          <a:p>
            <a:pPr marL="0" indent="0">
              <a:buNone/>
            </a:pPr>
            <a:r>
              <a:rPr lang="et-EE" dirty="0"/>
              <a:t>Oluline on tehtava kvaliteedi tõstmine, mõju parem nägemine ja tehtava tunnustamine</a:t>
            </a:r>
          </a:p>
          <a:p>
            <a:pPr marL="514350" indent="-514350">
              <a:buFont typeface="+mj-lt"/>
              <a:buAutoNum type="arabicPeriod"/>
            </a:pPr>
            <a:r>
              <a:rPr lang="fi-FI" dirty="0" err="1"/>
              <a:t>Jätkata</a:t>
            </a:r>
            <a:r>
              <a:rPr lang="fi-FI" dirty="0"/>
              <a:t> NGTS-</a:t>
            </a:r>
            <a:r>
              <a:rPr lang="fi-FI" dirty="0" err="1"/>
              <a:t>iga</a:t>
            </a:r>
            <a:r>
              <a:rPr lang="fi-FI" dirty="0"/>
              <a:t> </a:t>
            </a:r>
            <a:r>
              <a:rPr lang="fi-FI" dirty="0" err="1"/>
              <a:t>riikliku</a:t>
            </a:r>
            <a:r>
              <a:rPr lang="fi-FI" dirty="0"/>
              <a:t> </a:t>
            </a:r>
            <a:r>
              <a:rPr lang="fi-FI" dirty="0" err="1"/>
              <a:t>rahastuse</a:t>
            </a:r>
            <a:r>
              <a:rPr lang="fi-FI" dirty="0"/>
              <a:t> </a:t>
            </a:r>
            <a:r>
              <a:rPr lang="fi-FI" dirty="0" err="1"/>
              <a:t>toel</a:t>
            </a:r>
            <a:r>
              <a:rPr lang="fi-FI" dirty="0"/>
              <a:t> ja </a:t>
            </a:r>
            <a:r>
              <a:rPr lang="fi-FI" dirty="0" err="1"/>
              <a:t>Sotsiaalministeeriumi</a:t>
            </a:r>
            <a:r>
              <a:rPr lang="fi-FI" dirty="0"/>
              <a:t> </a:t>
            </a:r>
            <a:r>
              <a:rPr lang="fi-FI" dirty="0" err="1"/>
              <a:t>koordineerimisel</a:t>
            </a:r>
            <a:endParaRPr lang="et-EE" dirty="0"/>
          </a:p>
          <a:p>
            <a:pPr marL="514350" indent="-514350">
              <a:buFont typeface="+mj-lt"/>
              <a:buAutoNum type="arabicPeriod"/>
            </a:pPr>
            <a:r>
              <a:rPr lang="et-EE" dirty="0"/>
              <a:t>Suurendada seirete arvu aastas praeguselt kahelt kolmele-neljale seirele</a:t>
            </a:r>
          </a:p>
          <a:p>
            <a:pPr marL="514350" indent="-514350">
              <a:buFont typeface="+mj-lt"/>
              <a:buAutoNum type="arabicPeriod"/>
            </a:pPr>
            <a:r>
              <a:rPr lang="et-EE" dirty="0"/>
              <a:t>Läbi </a:t>
            </a:r>
            <a:r>
              <a:rPr lang="et-EE" dirty="0" err="1"/>
              <a:t>STAR-i</a:t>
            </a:r>
            <a:r>
              <a:rPr lang="et-EE" dirty="0"/>
              <a:t> kasutusmugavuse parandamise ja NGTS-i </a:t>
            </a:r>
            <a:r>
              <a:rPr lang="et-EE" dirty="0" err="1"/>
              <a:t>rakendajate</a:t>
            </a:r>
            <a:r>
              <a:rPr lang="et-EE" dirty="0"/>
              <a:t> koolitamise tõsta nimekirjadega tegelemise ning </a:t>
            </a:r>
            <a:r>
              <a:rPr lang="et-EE" dirty="0" err="1"/>
              <a:t>STAR-i</a:t>
            </a:r>
            <a:r>
              <a:rPr lang="et-EE" dirty="0"/>
              <a:t> täitmise kvaliteeti</a:t>
            </a:r>
          </a:p>
          <a:p>
            <a:pPr marL="514350" indent="-514350">
              <a:buFont typeface="+mj-lt"/>
              <a:buAutoNum type="arabicPeriod"/>
            </a:pPr>
            <a:r>
              <a:rPr lang="et-EE" dirty="0"/>
              <a:t>Kohendada NGTS-i ja juhtumikorralduse juhiseid nii, et need arvestaksid senisest enam NEET-noortega ja toetaksid juhtumikorraldajat rohkem</a:t>
            </a:r>
          </a:p>
          <a:p>
            <a:pPr marL="514350" indent="-514350">
              <a:buFont typeface="+mj-lt"/>
              <a:buAutoNum type="arabicPeriod"/>
            </a:pPr>
            <a:endParaRPr lang="et-EE" dirty="0"/>
          </a:p>
        </p:txBody>
      </p:sp>
    </p:spTree>
    <p:extLst>
      <p:ext uri="{BB962C8B-B14F-4D97-AF65-F5344CB8AC3E}">
        <p14:creationId xmlns:p14="http://schemas.microsoft.com/office/powerpoint/2010/main" val="3025073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3E97-BF86-47D6-A3E4-D54A7E37A3AE}"/>
              </a:ext>
            </a:extLst>
          </p:cNvPr>
          <p:cNvSpPr>
            <a:spLocks noGrp="1"/>
          </p:cNvSpPr>
          <p:nvPr>
            <p:ph type="title"/>
          </p:nvPr>
        </p:nvSpPr>
        <p:spPr>
          <a:xfrm>
            <a:off x="838200" y="205107"/>
            <a:ext cx="10515600" cy="1325563"/>
          </a:xfrm>
        </p:spPr>
        <p:txBody>
          <a:bodyPr>
            <a:normAutofit/>
          </a:bodyPr>
          <a:lstStyle/>
          <a:p>
            <a:r>
              <a:rPr lang="et-EE" sz="4000" b="1" dirty="0">
                <a:solidFill>
                  <a:schemeClr val="tx2"/>
                </a:solidFill>
                <a:sym typeface="Wingdings" panose="05000000000000000000" pitchFamily="2" charset="2"/>
              </a:rPr>
              <a:t> </a:t>
            </a:r>
            <a:r>
              <a:rPr lang="et-EE" sz="4000" b="1" dirty="0">
                <a:solidFill>
                  <a:schemeClr val="tx2"/>
                </a:solidFill>
              </a:rPr>
              <a:t>Soovitused (IV)</a:t>
            </a:r>
          </a:p>
        </p:txBody>
      </p:sp>
      <p:sp>
        <p:nvSpPr>
          <p:cNvPr id="3" name="Content Placeholder 2">
            <a:extLst>
              <a:ext uri="{FF2B5EF4-FFF2-40B4-BE49-F238E27FC236}">
                <a16:creationId xmlns:a16="http://schemas.microsoft.com/office/drawing/2014/main" id="{28609847-3696-4436-8E9F-CC59EC46C41F}"/>
              </a:ext>
            </a:extLst>
          </p:cNvPr>
          <p:cNvSpPr>
            <a:spLocks noGrp="1"/>
          </p:cNvSpPr>
          <p:nvPr>
            <p:ph idx="1"/>
          </p:nvPr>
        </p:nvSpPr>
        <p:spPr>
          <a:xfrm>
            <a:off x="838200" y="1750423"/>
            <a:ext cx="10515600" cy="4742452"/>
          </a:xfrm>
        </p:spPr>
        <p:txBody>
          <a:bodyPr>
            <a:normAutofit/>
          </a:bodyPr>
          <a:lstStyle/>
          <a:p>
            <a:pPr marL="514350" indent="-514350">
              <a:buFont typeface="+mj-lt"/>
              <a:buAutoNum type="arabicPeriod" startAt="5"/>
            </a:pPr>
            <a:r>
              <a:rPr lang="et-EE" dirty="0"/>
              <a:t>Tagada NEET-noortele tugiteenuse ühtlane kvaliteet üle-eestiliselt ja vähendada regionaalseid erinevusi teenuste kättesaadavusel, noorte toetamisel ja teenusteni jõudmisel</a:t>
            </a:r>
          </a:p>
          <a:p>
            <a:pPr marL="514350" indent="-514350">
              <a:buFont typeface="+mj-lt"/>
              <a:buAutoNum type="arabicPeriod" startAt="5"/>
            </a:pPr>
            <a:r>
              <a:rPr lang="et-EE" dirty="0"/>
              <a:t>Väärtustada ja toetada noortega tegelejaid, et ennetada noorte NEET-staatusesse jõudmist ja tõsta NEET-noorte toetamise tulemuslikkust</a:t>
            </a:r>
          </a:p>
        </p:txBody>
      </p:sp>
    </p:spTree>
    <p:extLst>
      <p:ext uri="{BB962C8B-B14F-4D97-AF65-F5344CB8AC3E}">
        <p14:creationId xmlns:p14="http://schemas.microsoft.com/office/powerpoint/2010/main" val="2138553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0279-A284-4916-94DE-FB44250B6BBF}"/>
              </a:ext>
            </a:extLst>
          </p:cNvPr>
          <p:cNvSpPr>
            <a:spLocks noGrp="1"/>
          </p:cNvSpPr>
          <p:nvPr>
            <p:ph type="title"/>
          </p:nvPr>
        </p:nvSpPr>
        <p:spPr>
          <a:xfrm>
            <a:off x="516001" y="282172"/>
            <a:ext cx="11160000" cy="1206994"/>
          </a:xfrm>
        </p:spPr>
        <p:txBody>
          <a:bodyPr>
            <a:normAutofit/>
          </a:bodyPr>
          <a:lstStyle/>
          <a:p>
            <a:r>
              <a:rPr lang="et-EE" sz="3600" b="1" dirty="0">
                <a:solidFill>
                  <a:schemeClr val="tx2"/>
                </a:solidFill>
              </a:rPr>
              <a:t>Aruanne ja selle lisad:</a:t>
            </a:r>
          </a:p>
        </p:txBody>
      </p:sp>
      <p:sp>
        <p:nvSpPr>
          <p:cNvPr id="5" name="Content Placeholder 2">
            <a:extLst>
              <a:ext uri="{FF2B5EF4-FFF2-40B4-BE49-F238E27FC236}">
                <a16:creationId xmlns:a16="http://schemas.microsoft.com/office/drawing/2014/main" id="{1C8FBFA4-F36F-4663-A188-81D0040DC62D}"/>
              </a:ext>
            </a:extLst>
          </p:cNvPr>
          <p:cNvSpPr>
            <a:spLocks noGrp="1"/>
          </p:cNvSpPr>
          <p:nvPr>
            <p:ph idx="1"/>
          </p:nvPr>
        </p:nvSpPr>
        <p:spPr>
          <a:xfrm>
            <a:off x="838200" y="1489166"/>
            <a:ext cx="6744336" cy="4687797"/>
          </a:xfrm>
        </p:spPr>
        <p:txBody>
          <a:bodyPr>
            <a:normAutofit/>
          </a:bodyPr>
          <a:lstStyle/>
          <a:p>
            <a:pPr marL="0" indent="0">
              <a:buNone/>
            </a:pPr>
            <a:r>
              <a:rPr lang="et-EE" b="1" dirty="0">
                <a:hlinkClick r:id="rId3"/>
              </a:rPr>
              <a:t>https://www.ibs.ee/publikatsioonid/noortegarantii-tugisusteemi-rakendamise-moju-ja-tulemuslikkuse-analuus/</a:t>
            </a:r>
            <a:r>
              <a:rPr lang="et-EE" b="1" dirty="0"/>
              <a:t> </a:t>
            </a:r>
          </a:p>
          <a:p>
            <a:pPr marL="0" indent="0">
              <a:buNone/>
            </a:pPr>
            <a:endParaRPr lang="et-EE" dirty="0">
              <a:effectLst/>
            </a:endParaRPr>
          </a:p>
        </p:txBody>
      </p:sp>
      <p:pic>
        <p:nvPicPr>
          <p:cNvPr id="4" name="Picture 3">
            <a:extLst>
              <a:ext uri="{FF2B5EF4-FFF2-40B4-BE49-F238E27FC236}">
                <a16:creationId xmlns:a16="http://schemas.microsoft.com/office/drawing/2014/main" id="{967F0615-55F7-4399-A95B-ECC94AE03B93}"/>
              </a:ext>
            </a:extLst>
          </p:cNvPr>
          <p:cNvPicPr>
            <a:picLocks noChangeAspect="1"/>
          </p:cNvPicPr>
          <p:nvPr/>
        </p:nvPicPr>
        <p:blipFill>
          <a:blip r:embed="rId4"/>
          <a:stretch>
            <a:fillRect/>
          </a:stretch>
        </p:blipFill>
        <p:spPr>
          <a:xfrm rot="21016885">
            <a:off x="112781" y="2977417"/>
            <a:ext cx="3674980" cy="4031377"/>
          </a:xfrm>
          <a:prstGeom prst="rect">
            <a:avLst/>
          </a:prstGeom>
          <a:ln>
            <a:solidFill>
              <a:schemeClr val="tx1"/>
            </a:solidFill>
          </a:ln>
        </p:spPr>
      </p:pic>
      <p:pic>
        <p:nvPicPr>
          <p:cNvPr id="7" name="Picture 6">
            <a:extLst>
              <a:ext uri="{FF2B5EF4-FFF2-40B4-BE49-F238E27FC236}">
                <a16:creationId xmlns:a16="http://schemas.microsoft.com/office/drawing/2014/main" id="{5D42BA6E-10DE-4B37-ADCA-8430A92E483D}"/>
              </a:ext>
            </a:extLst>
          </p:cNvPr>
          <p:cNvPicPr>
            <a:picLocks noChangeAspect="1"/>
          </p:cNvPicPr>
          <p:nvPr/>
        </p:nvPicPr>
        <p:blipFill>
          <a:blip r:embed="rId5"/>
          <a:stretch>
            <a:fillRect/>
          </a:stretch>
        </p:blipFill>
        <p:spPr>
          <a:xfrm rot="20809557">
            <a:off x="8174879" y="108594"/>
            <a:ext cx="4118861" cy="5673663"/>
          </a:xfrm>
          <a:prstGeom prst="rect">
            <a:avLst/>
          </a:prstGeom>
        </p:spPr>
      </p:pic>
      <p:pic>
        <p:nvPicPr>
          <p:cNvPr id="9" name="Picture 8">
            <a:extLst>
              <a:ext uri="{FF2B5EF4-FFF2-40B4-BE49-F238E27FC236}">
                <a16:creationId xmlns:a16="http://schemas.microsoft.com/office/drawing/2014/main" id="{9F7DC5F2-1306-489E-9FC6-DD414A243054}"/>
              </a:ext>
            </a:extLst>
          </p:cNvPr>
          <p:cNvPicPr>
            <a:picLocks noChangeAspect="1"/>
          </p:cNvPicPr>
          <p:nvPr/>
        </p:nvPicPr>
        <p:blipFill>
          <a:blip r:embed="rId6"/>
          <a:stretch>
            <a:fillRect/>
          </a:stretch>
        </p:blipFill>
        <p:spPr>
          <a:xfrm rot="214753">
            <a:off x="3516440" y="2990533"/>
            <a:ext cx="5883049" cy="4155121"/>
          </a:xfrm>
          <a:prstGeom prst="rect">
            <a:avLst/>
          </a:prstGeom>
        </p:spPr>
      </p:pic>
    </p:spTree>
    <p:extLst>
      <p:ext uri="{BB962C8B-B14F-4D97-AF65-F5344CB8AC3E}">
        <p14:creationId xmlns:p14="http://schemas.microsoft.com/office/powerpoint/2010/main" val="2245891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4B9A-4179-465A-8B57-BCBBDE005706}"/>
              </a:ext>
            </a:extLst>
          </p:cNvPr>
          <p:cNvSpPr>
            <a:spLocks noGrp="1"/>
          </p:cNvSpPr>
          <p:nvPr>
            <p:ph type="title"/>
          </p:nvPr>
        </p:nvSpPr>
        <p:spPr/>
        <p:txBody>
          <a:bodyPr/>
          <a:lstStyle/>
          <a:p>
            <a:r>
              <a:rPr lang="et-EE"/>
              <a:t>Kontaktid</a:t>
            </a:r>
          </a:p>
        </p:txBody>
      </p:sp>
      <p:graphicFrame>
        <p:nvGraphicFramePr>
          <p:cNvPr id="4" name="Table 4">
            <a:extLst>
              <a:ext uri="{FF2B5EF4-FFF2-40B4-BE49-F238E27FC236}">
                <a16:creationId xmlns:a16="http://schemas.microsoft.com/office/drawing/2014/main" id="{73403429-5307-408B-81BE-BEEB44ED3400}"/>
              </a:ext>
            </a:extLst>
          </p:cNvPr>
          <p:cNvGraphicFramePr>
            <a:graphicFrameLocks noGrp="1"/>
          </p:cNvGraphicFramePr>
          <p:nvPr>
            <p:ph idx="1"/>
            <p:extLst>
              <p:ext uri="{D42A27DB-BD31-4B8C-83A1-F6EECF244321}">
                <p14:modId xmlns:p14="http://schemas.microsoft.com/office/powerpoint/2010/main" val="3492270814"/>
              </p:ext>
            </p:extLst>
          </p:nvPr>
        </p:nvGraphicFramePr>
        <p:xfrm>
          <a:off x="643758" y="1497724"/>
          <a:ext cx="10712886" cy="3139440"/>
        </p:xfrm>
        <a:graphic>
          <a:graphicData uri="http://schemas.openxmlformats.org/drawingml/2006/table">
            <a:tbl>
              <a:tblPr firstRow="1" bandRow="1">
                <a:tableStyleId>{3B4B98B0-60AC-42C2-AFA5-B58CD77FA1E5}</a:tableStyleId>
              </a:tblPr>
              <a:tblGrid>
                <a:gridCol w="3570962">
                  <a:extLst>
                    <a:ext uri="{9D8B030D-6E8A-4147-A177-3AD203B41FA5}">
                      <a16:colId xmlns:a16="http://schemas.microsoft.com/office/drawing/2014/main" val="2253213057"/>
                    </a:ext>
                  </a:extLst>
                </a:gridCol>
                <a:gridCol w="3570962">
                  <a:extLst>
                    <a:ext uri="{9D8B030D-6E8A-4147-A177-3AD203B41FA5}">
                      <a16:colId xmlns:a16="http://schemas.microsoft.com/office/drawing/2014/main" val="4129103509"/>
                    </a:ext>
                  </a:extLst>
                </a:gridCol>
                <a:gridCol w="3570962">
                  <a:extLst>
                    <a:ext uri="{9D8B030D-6E8A-4147-A177-3AD203B41FA5}">
                      <a16:colId xmlns:a16="http://schemas.microsoft.com/office/drawing/2014/main" val="3600086909"/>
                    </a:ext>
                  </a:extLst>
                </a:gridCol>
              </a:tblGrid>
              <a:tr h="2955862">
                <a:tc>
                  <a:txBody>
                    <a:bodyPr/>
                    <a:lstStyle/>
                    <a:p>
                      <a:r>
                        <a:rPr lang="et-EE" sz="2000" b="1"/>
                        <a:t>Maarja Käger</a:t>
                      </a:r>
                    </a:p>
                    <a:p>
                      <a:r>
                        <a:rPr lang="et-EE" sz="2000" b="0"/>
                        <a:t>Projektijuht</a:t>
                      </a:r>
                    </a:p>
                    <a:p>
                      <a:r>
                        <a:rPr lang="fi-FI" sz="2000" b="0" err="1"/>
                        <a:t>Balti</a:t>
                      </a:r>
                      <a:r>
                        <a:rPr lang="fi-FI" sz="2000" b="0"/>
                        <a:t> </a:t>
                      </a:r>
                      <a:r>
                        <a:rPr lang="fi-FI" sz="2000" b="0" err="1"/>
                        <a:t>Uuringute</a:t>
                      </a:r>
                      <a:r>
                        <a:rPr lang="fi-FI" sz="2000" b="0"/>
                        <a:t> </a:t>
                      </a:r>
                      <a:r>
                        <a:rPr lang="fi-FI" sz="2000" b="0" err="1"/>
                        <a:t>Instituut</a:t>
                      </a:r>
                      <a:endParaRPr lang="fi-FI" sz="2000" b="0"/>
                    </a:p>
                    <a:p>
                      <a:r>
                        <a:rPr lang="fi-FI" sz="2000" b="0" err="1"/>
                        <a:t>Lai</a:t>
                      </a:r>
                      <a:r>
                        <a:rPr lang="fi-FI" sz="2000" b="0"/>
                        <a:t> 30, 51005 Tartu</a:t>
                      </a:r>
                    </a:p>
                    <a:p>
                      <a:r>
                        <a:rPr lang="fi-FI" sz="2000" b="0"/>
                        <a:t>5622 6938</a:t>
                      </a:r>
                    </a:p>
                    <a:p>
                      <a:r>
                        <a:rPr lang="fi-FI" sz="2000" b="0"/>
                        <a:t>maarja@ibs.ee</a:t>
                      </a:r>
                    </a:p>
                    <a:p>
                      <a:endParaRPr lang="fi-FI" sz="2000" b="0"/>
                    </a:p>
                    <a:p>
                      <a:r>
                        <a:rPr lang="fi-FI" sz="2000" b="0"/>
                        <a:t>www.ibs.ee</a:t>
                      </a:r>
                    </a:p>
                    <a:p>
                      <a:endParaRPr lang="et-EE" sz="2000" b="0"/>
                    </a:p>
                  </a:txBody>
                  <a:tcPr/>
                </a:tc>
                <a:tc>
                  <a:txBody>
                    <a:bodyPr/>
                    <a:lstStyle/>
                    <a:p>
                      <a:r>
                        <a:rPr lang="et-EE" sz="2000" b="1"/>
                        <a:t>Merle Tambur</a:t>
                      </a:r>
                    </a:p>
                    <a:p>
                      <a:r>
                        <a:rPr lang="et-EE" sz="2000" b="1"/>
                        <a:t>Tauno</a:t>
                      </a:r>
                      <a:r>
                        <a:rPr lang="et-EE" sz="2000" b="0"/>
                        <a:t> </a:t>
                      </a:r>
                      <a:r>
                        <a:rPr lang="et-EE" sz="2000" b="1"/>
                        <a:t>Õunapuu</a:t>
                      </a:r>
                    </a:p>
                    <a:p>
                      <a:endParaRPr lang="et-EE" sz="2000" b="0"/>
                    </a:p>
                    <a:p>
                      <a:r>
                        <a:rPr lang="et-EE" sz="2000" b="0" err="1"/>
                        <a:t>LevelLab</a:t>
                      </a:r>
                      <a:r>
                        <a:rPr lang="et-EE" sz="2000" b="0"/>
                        <a:t> </a:t>
                      </a:r>
                      <a:r>
                        <a:rPr lang="fi-FI" sz="2000" b="0"/>
                        <a:t>OÜ</a:t>
                      </a:r>
                      <a:endParaRPr lang="et-EE" sz="2000" b="0"/>
                    </a:p>
                    <a:p>
                      <a:r>
                        <a:rPr lang="fi-FI" sz="2000" b="0" err="1"/>
                        <a:t>Maakri</a:t>
                      </a:r>
                      <a:r>
                        <a:rPr lang="fi-FI" sz="2000" b="0"/>
                        <a:t> 19/1, 10145</a:t>
                      </a:r>
                      <a:r>
                        <a:rPr lang="et-EE" sz="2000" b="0"/>
                        <a:t> </a:t>
                      </a:r>
                      <a:r>
                        <a:rPr lang="fi-FI" sz="2000" b="0" err="1"/>
                        <a:t>Tallinn</a:t>
                      </a:r>
                      <a:endParaRPr lang="et-EE" sz="2000" b="0"/>
                    </a:p>
                    <a:p>
                      <a:r>
                        <a:rPr lang="et-EE" sz="2000" b="0"/>
                        <a:t>info@levellab.ee</a:t>
                      </a:r>
                    </a:p>
                    <a:p>
                      <a:endParaRPr lang="et-EE" sz="2000" b="0"/>
                    </a:p>
                    <a:p>
                      <a:r>
                        <a:rPr lang="et-EE" sz="2000" b="0"/>
                        <a:t>www.levellab.ee</a:t>
                      </a:r>
                    </a:p>
                    <a:p>
                      <a:endParaRPr lang="et-EE" sz="2000" b="0"/>
                    </a:p>
                    <a:p>
                      <a:r>
                        <a:rPr lang="fi-FI" sz="2000" b="0"/>
                        <a:t> </a:t>
                      </a:r>
                      <a:endParaRPr lang="et-EE" sz="2000" b="0"/>
                    </a:p>
                  </a:txBody>
                  <a:tcPr/>
                </a:tc>
                <a:tc>
                  <a:txBody>
                    <a:bodyPr/>
                    <a:lstStyle/>
                    <a:p>
                      <a:r>
                        <a:rPr lang="et-EE" sz="2000" b="1"/>
                        <a:t>Kelli Ilisson</a:t>
                      </a:r>
                      <a:endParaRPr lang="et-EE" sz="2000" b="0"/>
                    </a:p>
                    <a:p>
                      <a:endParaRPr lang="et-EE" sz="2000" b="0"/>
                    </a:p>
                    <a:p>
                      <a:r>
                        <a:rPr lang="et-EE" sz="2000" b="0"/>
                        <a:t>Sotsiaalministeerium</a:t>
                      </a:r>
                    </a:p>
                    <a:p>
                      <a:r>
                        <a:rPr lang="et-EE" sz="2000" b="0"/>
                        <a:t>Suur-Ameerika 1, 10122 Tallinn</a:t>
                      </a:r>
                    </a:p>
                    <a:p>
                      <a:r>
                        <a:rPr lang="et-EE" sz="2000" b="0"/>
                        <a:t>6269 197</a:t>
                      </a:r>
                    </a:p>
                    <a:p>
                      <a:r>
                        <a:rPr lang="et-EE" sz="2000" b="0"/>
                        <a:t>Kelli.Ilisson@sm.ee </a:t>
                      </a:r>
                    </a:p>
                  </a:txBody>
                  <a:tcPr/>
                </a:tc>
                <a:extLst>
                  <a:ext uri="{0D108BD9-81ED-4DB2-BD59-A6C34878D82A}">
                    <a16:rowId xmlns:a16="http://schemas.microsoft.com/office/drawing/2014/main" val="1627793989"/>
                  </a:ext>
                </a:extLst>
              </a:tr>
            </a:tbl>
          </a:graphicData>
        </a:graphic>
      </p:graphicFrame>
      <p:pic>
        <p:nvPicPr>
          <p:cNvPr id="6" name="Picture 2" descr="Balti Uuringute Instituut « Terveilm">
            <a:extLst>
              <a:ext uri="{FF2B5EF4-FFF2-40B4-BE49-F238E27FC236}">
                <a16:creationId xmlns:a16="http://schemas.microsoft.com/office/drawing/2014/main" id="{3A54D2FF-56E9-4EBE-81F6-E0C49CDCF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34840"/>
            <a:ext cx="2260572" cy="6905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otsiaalministeerium - Rõuge Vallavalitsus">
            <a:extLst>
              <a:ext uri="{FF2B5EF4-FFF2-40B4-BE49-F238E27FC236}">
                <a16:creationId xmlns:a16="http://schemas.microsoft.com/office/drawing/2014/main" id="{995E8255-9430-4604-B62A-B2FE188B8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248" y="4651314"/>
            <a:ext cx="2643963" cy="10575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rawing&#10;&#10;Description automatically generated">
            <a:extLst>
              <a:ext uri="{FF2B5EF4-FFF2-40B4-BE49-F238E27FC236}">
                <a16:creationId xmlns:a16="http://schemas.microsoft.com/office/drawing/2014/main" id="{B0B0613F-958A-48B5-82FD-B93EEBC85F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649" y="4868231"/>
            <a:ext cx="2400000" cy="657143"/>
          </a:xfrm>
          <a:prstGeom prst="rect">
            <a:avLst/>
          </a:prstGeom>
        </p:spPr>
      </p:pic>
      <p:pic>
        <p:nvPicPr>
          <p:cNvPr id="11" name="Pilt 1">
            <a:extLst>
              <a:ext uri="{FF2B5EF4-FFF2-40B4-BE49-F238E27FC236}">
                <a16:creationId xmlns:a16="http://schemas.microsoft.com/office/drawing/2014/main" id="{4A9AF513-B883-424C-BD7F-26E2EC7C787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125" y="5630698"/>
            <a:ext cx="2200627" cy="1162538"/>
          </a:xfrm>
          <a:prstGeom prst="rect">
            <a:avLst/>
          </a:prstGeom>
          <a:noFill/>
          <a:ln>
            <a:noFill/>
          </a:ln>
        </p:spPr>
      </p:pic>
    </p:spTree>
    <p:extLst>
      <p:ext uri="{BB962C8B-B14F-4D97-AF65-F5344CB8AC3E}">
        <p14:creationId xmlns:p14="http://schemas.microsoft.com/office/powerpoint/2010/main" val="380372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401C1-CB2D-4CDE-AE49-67920103B208}"/>
              </a:ext>
            </a:extLst>
          </p:cNvPr>
          <p:cNvSpPr>
            <a:spLocks noGrp="1"/>
          </p:cNvSpPr>
          <p:nvPr>
            <p:ph type="title"/>
          </p:nvPr>
        </p:nvSpPr>
        <p:spPr>
          <a:xfrm>
            <a:off x="838200" y="365126"/>
            <a:ext cx="10515600" cy="860560"/>
          </a:xfrm>
        </p:spPr>
        <p:txBody>
          <a:bodyPr/>
          <a:lstStyle/>
          <a:p>
            <a:r>
              <a:rPr lang="et-EE" sz="4000" b="1" err="1">
                <a:solidFill>
                  <a:schemeClr val="tx2"/>
                </a:solidFill>
              </a:rPr>
              <a:t>KOV-ide</a:t>
            </a:r>
            <a:r>
              <a:rPr lang="et-EE" sz="4000" b="1">
                <a:solidFill>
                  <a:schemeClr val="tx2"/>
                </a:solidFill>
              </a:rPr>
              <a:t> osalemine seiretes</a:t>
            </a:r>
            <a:r>
              <a:rPr lang="et-EE" sz="4000" b="1" dirty="0">
                <a:solidFill>
                  <a:schemeClr val="tx2"/>
                </a:solidFill>
              </a:rPr>
              <a:t> I-IV</a:t>
            </a:r>
            <a:endParaRPr lang="et-EE" sz="4000" b="1">
              <a:solidFill>
                <a:schemeClr val="tx2"/>
              </a:solidFill>
            </a:endParaRPr>
          </a:p>
        </p:txBody>
      </p:sp>
      <p:pic>
        <p:nvPicPr>
          <p:cNvPr id="4" name="Picture 3" descr="Map&#10;&#10;Description automatically generated">
            <a:extLst>
              <a:ext uri="{FF2B5EF4-FFF2-40B4-BE49-F238E27FC236}">
                <a16:creationId xmlns:a16="http://schemas.microsoft.com/office/drawing/2014/main" id="{F43D01F9-721C-426F-B243-66ABEC6F5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411" y="1021804"/>
            <a:ext cx="7877178" cy="5742858"/>
          </a:xfrm>
          <a:prstGeom prst="rect">
            <a:avLst/>
          </a:prstGeom>
        </p:spPr>
      </p:pic>
    </p:spTree>
    <p:extLst>
      <p:ext uri="{BB962C8B-B14F-4D97-AF65-F5344CB8AC3E}">
        <p14:creationId xmlns:p14="http://schemas.microsoft.com/office/powerpoint/2010/main" val="40873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a:xfrm>
            <a:off x="838200" y="431728"/>
            <a:ext cx="10515600" cy="1325563"/>
          </a:xfrm>
        </p:spPr>
        <p:txBody>
          <a:bodyPr>
            <a:normAutofit/>
          </a:bodyPr>
          <a:lstStyle/>
          <a:p>
            <a:r>
              <a:rPr lang="et-EE" sz="4000" b="1">
                <a:solidFill>
                  <a:schemeClr val="tx2"/>
                </a:solidFill>
              </a:rPr>
              <a:t>NGTS-i näitajad - erinevates seiretes osalenud </a:t>
            </a:r>
            <a:r>
              <a:rPr lang="et-EE" sz="4000" b="1" err="1">
                <a:solidFill>
                  <a:schemeClr val="tx2"/>
                </a:solidFill>
              </a:rPr>
              <a:t>KOV-ide</a:t>
            </a:r>
            <a:r>
              <a:rPr lang="et-EE" sz="4000" b="1">
                <a:solidFill>
                  <a:schemeClr val="tx2"/>
                </a:solidFill>
              </a:rPr>
              <a:t> arv ja nendes elavate noorte osakaal</a:t>
            </a:r>
          </a:p>
        </p:txBody>
      </p:sp>
      <p:pic>
        <p:nvPicPr>
          <p:cNvPr id="6" name="Picture 5">
            <a:extLst>
              <a:ext uri="{FF2B5EF4-FFF2-40B4-BE49-F238E27FC236}">
                <a16:creationId xmlns:a16="http://schemas.microsoft.com/office/drawing/2014/main" id="{06380F17-48A7-4F60-ABDD-B9A0349515F1}"/>
              </a:ext>
            </a:extLst>
          </p:cNvPr>
          <p:cNvPicPr>
            <a:picLocks noChangeAspect="1"/>
          </p:cNvPicPr>
          <p:nvPr/>
        </p:nvPicPr>
        <p:blipFill>
          <a:blip r:embed="rId3"/>
          <a:stretch>
            <a:fillRect/>
          </a:stretch>
        </p:blipFill>
        <p:spPr>
          <a:xfrm>
            <a:off x="838200" y="2316829"/>
            <a:ext cx="10415155" cy="3373924"/>
          </a:xfrm>
          <a:prstGeom prst="rect">
            <a:avLst/>
          </a:prstGeom>
        </p:spPr>
      </p:pic>
    </p:spTree>
    <p:extLst>
      <p:ext uri="{BB962C8B-B14F-4D97-AF65-F5344CB8AC3E}">
        <p14:creationId xmlns:p14="http://schemas.microsoft.com/office/powerpoint/2010/main" val="11847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B6A5-40CC-406B-A397-6965F0048218}"/>
              </a:ext>
            </a:extLst>
          </p:cNvPr>
          <p:cNvSpPr>
            <a:spLocks noGrp="1"/>
          </p:cNvSpPr>
          <p:nvPr>
            <p:ph type="title"/>
          </p:nvPr>
        </p:nvSpPr>
        <p:spPr/>
        <p:txBody>
          <a:bodyPr>
            <a:normAutofit/>
          </a:bodyPr>
          <a:lstStyle/>
          <a:p>
            <a:r>
              <a:rPr lang="et-EE" sz="4000" b="1">
                <a:solidFill>
                  <a:schemeClr val="tx2"/>
                </a:solidFill>
              </a:rPr>
              <a:t>NGTS-i rakendamise ja mitterakendamise põhjused</a:t>
            </a:r>
          </a:p>
        </p:txBody>
      </p:sp>
      <p:graphicFrame>
        <p:nvGraphicFramePr>
          <p:cNvPr id="4" name="Table 4">
            <a:extLst>
              <a:ext uri="{FF2B5EF4-FFF2-40B4-BE49-F238E27FC236}">
                <a16:creationId xmlns:a16="http://schemas.microsoft.com/office/drawing/2014/main" id="{BB07AC2E-F40B-4D32-8D9C-4A0A9B992886}"/>
              </a:ext>
            </a:extLst>
          </p:cNvPr>
          <p:cNvGraphicFramePr>
            <a:graphicFrameLocks noGrp="1"/>
          </p:cNvGraphicFramePr>
          <p:nvPr>
            <p:ph idx="1"/>
            <p:extLst>
              <p:ext uri="{D42A27DB-BD31-4B8C-83A1-F6EECF244321}">
                <p14:modId xmlns:p14="http://schemas.microsoft.com/office/powerpoint/2010/main" val="2650145505"/>
              </p:ext>
            </p:extLst>
          </p:nvPr>
        </p:nvGraphicFramePr>
        <p:xfrm>
          <a:off x="838200" y="1825625"/>
          <a:ext cx="10515600" cy="4389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60944407"/>
                    </a:ext>
                  </a:extLst>
                </a:gridCol>
                <a:gridCol w="5257800">
                  <a:extLst>
                    <a:ext uri="{9D8B030D-6E8A-4147-A177-3AD203B41FA5}">
                      <a16:colId xmlns:a16="http://schemas.microsoft.com/office/drawing/2014/main" val="1487880307"/>
                    </a:ext>
                  </a:extLst>
                </a:gridCol>
              </a:tblGrid>
              <a:tr h="370840">
                <a:tc>
                  <a:txBody>
                    <a:bodyPr/>
                    <a:lstStyle/>
                    <a:p>
                      <a:r>
                        <a:rPr lang="et-EE" sz="2400"/>
                        <a:t>Miks rakendame?</a:t>
                      </a:r>
                    </a:p>
                  </a:txBody>
                  <a:tcPr/>
                </a:tc>
                <a:tc>
                  <a:txBody>
                    <a:bodyPr/>
                    <a:lstStyle/>
                    <a:p>
                      <a:r>
                        <a:rPr lang="et-EE" sz="2400"/>
                        <a:t>Miks ei rakenda/ katkestasime?</a:t>
                      </a:r>
                    </a:p>
                  </a:txBody>
                  <a:tcPr/>
                </a:tc>
                <a:extLst>
                  <a:ext uri="{0D108BD9-81ED-4DB2-BD59-A6C34878D82A}">
                    <a16:rowId xmlns:a16="http://schemas.microsoft.com/office/drawing/2014/main" val="1544422732"/>
                  </a:ext>
                </a:extLst>
              </a:tr>
              <a:tr h="370840">
                <a:tc>
                  <a:txBody>
                    <a:bodyPr/>
                    <a:lstStyle/>
                    <a:p>
                      <a:r>
                        <a:rPr lang="et-EE" sz="2400"/>
                        <a:t>Info saamine noorte kohta, kes ei õpi ega tööta</a:t>
                      </a:r>
                    </a:p>
                  </a:txBody>
                  <a:tcPr/>
                </a:tc>
                <a:tc>
                  <a:txBody>
                    <a:bodyPr/>
                    <a:lstStyle/>
                    <a:p>
                      <a:r>
                        <a:rPr lang="et-EE" sz="2400"/>
                        <a:t>Töötajad on üle koormatud, raha puudumine töötajate palkamiseks, sobivate töötajate leidmine on keeruline </a:t>
                      </a:r>
                    </a:p>
                  </a:txBody>
                  <a:tcPr/>
                </a:tc>
                <a:extLst>
                  <a:ext uri="{0D108BD9-81ED-4DB2-BD59-A6C34878D82A}">
                    <a16:rowId xmlns:a16="http://schemas.microsoft.com/office/drawing/2014/main" val="1037050239"/>
                  </a:ext>
                </a:extLst>
              </a:tr>
              <a:tr h="370840">
                <a:tc>
                  <a:txBody>
                    <a:bodyPr/>
                    <a:lstStyle/>
                    <a:p>
                      <a:r>
                        <a:rPr lang="et-EE" sz="2400"/>
                        <a:t>Elanike abistamise süsteemsem korraldamine</a:t>
                      </a:r>
                    </a:p>
                  </a:txBody>
                  <a:tcPr/>
                </a:tc>
                <a:tc>
                  <a:txBody>
                    <a:bodyPr/>
                    <a:lstStyle/>
                    <a:p>
                      <a:r>
                        <a:rPr lang="et-EE" sz="2400"/>
                        <a:t>Puudub vajadus teenuse järele, kuna juhtumikorraldajad teavad ja tunnevad kohapeal juba abivajajaid või noored ei soovi abi vastu võtta</a:t>
                      </a:r>
                    </a:p>
                  </a:txBody>
                  <a:tcPr/>
                </a:tc>
                <a:extLst>
                  <a:ext uri="{0D108BD9-81ED-4DB2-BD59-A6C34878D82A}">
                    <a16:rowId xmlns:a16="http://schemas.microsoft.com/office/drawing/2014/main" val="1966191685"/>
                  </a:ext>
                </a:extLst>
              </a:tr>
              <a:tr h="370840">
                <a:tc>
                  <a:txBody>
                    <a:bodyPr/>
                    <a:lstStyle/>
                    <a:p>
                      <a:r>
                        <a:rPr lang="et-EE" sz="2400"/>
                        <a:t>Uus ja huvitav väljakutse </a:t>
                      </a:r>
                      <a:r>
                        <a:rPr lang="et-EE" sz="2400" err="1"/>
                        <a:t>KOV-i</a:t>
                      </a:r>
                      <a:r>
                        <a:rPr lang="et-EE" sz="2400"/>
                        <a:t> jaoks, seadusest tulenev kohustus korraldada piirkonna elu ja abistada oma elanikke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2400"/>
                        <a:t>Andmete ja NGTS-i kasutamise madal kvaliteet</a:t>
                      </a:r>
                    </a:p>
                  </a:txBody>
                  <a:tcPr/>
                </a:tc>
                <a:extLst>
                  <a:ext uri="{0D108BD9-81ED-4DB2-BD59-A6C34878D82A}">
                    <a16:rowId xmlns:a16="http://schemas.microsoft.com/office/drawing/2014/main" val="278821"/>
                  </a:ext>
                </a:extLst>
              </a:tr>
            </a:tbl>
          </a:graphicData>
        </a:graphic>
      </p:graphicFrame>
    </p:spTree>
    <p:extLst>
      <p:ext uri="{BB962C8B-B14F-4D97-AF65-F5344CB8AC3E}">
        <p14:creationId xmlns:p14="http://schemas.microsoft.com/office/powerpoint/2010/main" val="14953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DCE5C1-B760-4F4E-B1D9-17EA8097F46F}"/>
              </a:ext>
            </a:extLst>
          </p:cNvPr>
          <p:cNvSpPr txBox="1">
            <a:spLocks/>
          </p:cNvSpPr>
          <p:nvPr/>
        </p:nvSpPr>
        <p:spPr>
          <a:xfrm>
            <a:off x="1420217" y="2139055"/>
            <a:ext cx="8890175" cy="12899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b="1">
                <a:solidFill>
                  <a:schemeClr val="tx2"/>
                </a:solidFill>
              </a:rPr>
              <a:t>Milline on NGTS-i nimekirja sattunud noorte taust?</a:t>
            </a:r>
            <a:endParaRPr lang="en-US" sz="3600">
              <a:cs typeface="Calibri Light"/>
            </a:endParaRPr>
          </a:p>
        </p:txBody>
      </p:sp>
    </p:spTree>
    <p:extLst>
      <p:ext uri="{BB962C8B-B14F-4D97-AF65-F5344CB8AC3E}">
        <p14:creationId xmlns:p14="http://schemas.microsoft.com/office/powerpoint/2010/main" val="68307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1460-21A8-4AEB-9153-1992A2AFEA40}"/>
              </a:ext>
            </a:extLst>
          </p:cNvPr>
          <p:cNvSpPr>
            <a:spLocks noGrp="1"/>
          </p:cNvSpPr>
          <p:nvPr>
            <p:ph type="title"/>
          </p:nvPr>
        </p:nvSpPr>
        <p:spPr>
          <a:xfrm>
            <a:off x="838200" y="166404"/>
            <a:ext cx="10515600" cy="727448"/>
          </a:xfrm>
        </p:spPr>
        <p:txBody>
          <a:bodyPr vert="horz" lIns="91440" tIns="45720" rIns="91440" bIns="45720" rtlCol="0" anchor="ctr">
            <a:normAutofit/>
          </a:bodyPr>
          <a:lstStyle/>
          <a:p>
            <a:pPr algn="ctr"/>
            <a:r>
              <a:rPr lang="et-EE" sz="4000" b="1">
                <a:solidFill>
                  <a:schemeClr val="tx2"/>
                </a:solidFill>
              </a:rPr>
              <a:t>NGTS-i sotsiaaldemograafilised näitajad</a:t>
            </a:r>
          </a:p>
        </p:txBody>
      </p:sp>
      <p:sp>
        <p:nvSpPr>
          <p:cNvPr id="5" name="TextBox 4">
            <a:extLst>
              <a:ext uri="{FF2B5EF4-FFF2-40B4-BE49-F238E27FC236}">
                <a16:creationId xmlns:a16="http://schemas.microsoft.com/office/drawing/2014/main" id="{998382C1-8FEF-4E90-B44E-E71396CB62F8}"/>
              </a:ext>
            </a:extLst>
          </p:cNvPr>
          <p:cNvSpPr txBox="1"/>
          <p:nvPr/>
        </p:nvSpPr>
        <p:spPr>
          <a:xfrm>
            <a:off x="1849348" y="1220671"/>
            <a:ext cx="2547991" cy="400110"/>
          </a:xfrm>
          <a:prstGeom prst="rect">
            <a:avLst/>
          </a:prstGeom>
          <a:noFill/>
        </p:spPr>
        <p:txBody>
          <a:bodyPr wrap="square" rtlCol="0">
            <a:spAutoFit/>
          </a:bodyPr>
          <a:lstStyle/>
          <a:p>
            <a:r>
              <a:rPr lang="et-EE" sz="2000"/>
              <a:t>Noorte sooline jaotus</a:t>
            </a:r>
          </a:p>
        </p:txBody>
      </p:sp>
      <p:pic>
        <p:nvPicPr>
          <p:cNvPr id="3" name="Picture 2">
            <a:extLst>
              <a:ext uri="{FF2B5EF4-FFF2-40B4-BE49-F238E27FC236}">
                <a16:creationId xmlns:a16="http://schemas.microsoft.com/office/drawing/2014/main" id="{71936A0A-C0C5-4DAF-9B64-6FD708DB15B7}"/>
              </a:ext>
            </a:extLst>
          </p:cNvPr>
          <p:cNvPicPr>
            <a:picLocks noChangeAspect="1"/>
          </p:cNvPicPr>
          <p:nvPr/>
        </p:nvPicPr>
        <p:blipFill rotWithShape="1">
          <a:blip r:embed="rId3"/>
          <a:srcRect l="1257" t="2451" r="1609" b="2860"/>
          <a:stretch/>
        </p:blipFill>
        <p:spPr>
          <a:xfrm>
            <a:off x="647272" y="1695237"/>
            <a:ext cx="4736386" cy="2876764"/>
          </a:xfrm>
          <a:prstGeom prst="rect">
            <a:avLst/>
          </a:prstGeom>
        </p:spPr>
      </p:pic>
      <p:pic>
        <p:nvPicPr>
          <p:cNvPr id="4" name="Picture 3">
            <a:extLst>
              <a:ext uri="{FF2B5EF4-FFF2-40B4-BE49-F238E27FC236}">
                <a16:creationId xmlns:a16="http://schemas.microsoft.com/office/drawing/2014/main" id="{7CC5550A-E87D-4074-82EC-851830B7F9E1}"/>
              </a:ext>
            </a:extLst>
          </p:cNvPr>
          <p:cNvPicPr>
            <a:picLocks noChangeAspect="1"/>
          </p:cNvPicPr>
          <p:nvPr/>
        </p:nvPicPr>
        <p:blipFill rotWithShape="1">
          <a:blip r:embed="rId4"/>
          <a:srcRect l="1615" t="2451" r="1252" b="2860"/>
          <a:stretch/>
        </p:blipFill>
        <p:spPr>
          <a:xfrm>
            <a:off x="6174769" y="1695238"/>
            <a:ext cx="4736386" cy="2876764"/>
          </a:xfrm>
          <a:prstGeom prst="rect">
            <a:avLst/>
          </a:prstGeom>
        </p:spPr>
      </p:pic>
      <p:sp>
        <p:nvSpPr>
          <p:cNvPr id="6" name="TextBox 5">
            <a:extLst>
              <a:ext uri="{FF2B5EF4-FFF2-40B4-BE49-F238E27FC236}">
                <a16:creationId xmlns:a16="http://schemas.microsoft.com/office/drawing/2014/main" id="{762ADAD8-78B9-4EA4-9E45-35988A110867}"/>
              </a:ext>
            </a:extLst>
          </p:cNvPr>
          <p:cNvSpPr txBox="1"/>
          <p:nvPr/>
        </p:nvSpPr>
        <p:spPr>
          <a:xfrm>
            <a:off x="7272390" y="1220671"/>
            <a:ext cx="2991493" cy="400110"/>
          </a:xfrm>
          <a:prstGeom prst="rect">
            <a:avLst/>
          </a:prstGeom>
          <a:noFill/>
        </p:spPr>
        <p:txBody>
          <a:bodyPr wrap="square" rtlCol="0">
            <a:spAutoFit/>
          </a:bodyPr>
          <a:lstStyle/>
          <a:p>
            <a:r>
              <a:rPr lang="et-EE" sz="2000"/>
              <a:t>Noorte vanuseline jaotus</a:t>
            </a:r>
          </a:p>
        </p:txBody>
      </p:sp>
      <p:sp>
        <p:nvSpPr>
          <p:cNvPr id="11" name="TextBox 10">
            <a:extLst>
              <a:ext uri="{FF2B5EF4-FFF2-40B4-BE49-F238E27FC236}">
                <a16:creationId xmlns:a16="http://schemas.microsoft.com/office/drawing/2014/main" id="{B6BDBFF2-BCBC-4C12-B4B3-5C3024A046AF}"/>
              </a:ext>
            </a:extLst>
          </p:cNvPr>
          <p:cNvSpPr txBox="1"/>
          <p:nvPr/>
        </p:nvSpPr>
        <p:spPr>
          <a:xfrm>
            <a:off x="1508587" y="4756770"/>
            <a:ext cx="7861443" cy="400110"/>
          </a:xfrm>
          <a:prstGeom prst="rect">
            <a:avLst/>
          </a:prstGeom>
          <a:noFill/>
        </p:spPr>
        <p:txBody>
          <a:bodyPr wrap="square" rtlCol="0">
            <a:spAutoFit/>
          </a:bodyPr>
          <a:lstStyle/>
          <a:p>
            <a:pPr algn="ctr"/>
            <a:r>
              <a:rPr lang="et-EE" sz="2000"/>
              <a:t>Noorte jaotus haridustaseme järgi</a:t>
            </a:r>
          </a:p>
        </p:txBody>
      </p:sp>
      <p:pic>
        <p:nvPicPr>
          <p:cNvPr id="13" name="Picture 12">
            <a:extLst>
              <a:ext uri="{FF2B5EF4-FFF2-40B4-BE49-F238E27FC236}">
                <a16:creationId xmlns:a16="http://schemas.microsoft.com/office/drawing/2014/main" id="{8BE408C5-ECC3-418E-8B5B-4B7F085A1695}"/>
              </a:ext>
            </a:extLst>
          </p:cNvPr>
          <p:cNvPicPr>
            <a:picLocks noChangeAspect="1"/>
          </p:cNvPicPr>
          <p:nvPr/>
        </p:nvPicPr>
        <p:blipFill rotWithShape="1">
          <a:blip r:embed="rId5"/>
          <a:srcRect l="823" t="28818" r="1561" b="28818"/>
          <a:stretch/>
        </p:blipFill>
        <p:spPr>
          <a:xfrm>
            <a:off x="1356188" y="5104762"/>
            <a:ext cx="8989888" cy="996593"/>
          </a:xfrm>
          <a:prstGeom prst="rect">
            <a:avLst/>
          </a:prstGeom>
        </p:spPr>
      </p:pic>
      <p:sp>
        <p:nvSpPr>
          <p:cNvPr id="14" name="TextBox 13">
            <a:extLst>
              <a:ext uri="{FF2B5EF4-FFF2-40B4-BE49-F238E27FC236}">
                <a16:creationId xmlns:a16="http://schemas.microsoft.com/office/drawing/2014/main" id="{AEA71DE6-EBB3-4D2A-A012-AE84103ED82C}"/>
              </a:ext>
            </a:extLst>
          </p:cNvPr>
          <p:cNvSpPr txBox="1"/>
          <p:nvPr/>
        </p:nvSpPr>
        <p:spPr>
          <a:xfrm>
            <a:off x="1356188" y="6099861"/>
            <a:ext cx="7861443" cy="584775"/>
          </a:xfrm>
          <a:prstGeom prst="rect">
            <a:avLst/>
          </a:prstGeom>
          <a:noFill/>
        </p:spPr>
        <p:txBody>
          <a:bodyPr wrap="square" rtlCol="0">
            <a:spAutoFit/>
          </a:bodyPr>
          <a:lstStyle/>
          <a:p>
            <a:r>
              <a:rPr lang="et-EE" sz="1600"/>
              <a:t>* Hinnanguliselt 35-50% nimekirjades olevatest noortest, kellel põhiharidus puudub, elavad tõenäoliselt välismaal ja on seal omandanud ka hariduse.</a:t>
            </a:r>
          </a:p>
        </p:txBody>
      </p:sp>
    </p:spTree>
    <p:extLst>
      <p:ext uri="{BB962C8B-B14F-4D97-AF65-F5344CB8AC3E}">
        <p14:creationId xmlns:p14="http://schemas.microsoft.com/office/powerpoint/2010/main" val="161092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DCE5C1-B760-4F4E-B1D9-17EA8097F46F}"/>
              </a:ext>
            </a:extLst>
          </p:cNvPr>
          <p:cNvSpPr txBox="1">
            <a:spLocks/>
          </p:cNvSpPr>
          <p:nvPr/>
        </p:nvSpPr>
        <p:spPr>
          <a:xfrm>
            <a:off x="1420217" y="2229260"/>
            <a:ext cx="8890175" cy="119974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t-EE" b="1">
                <a:solidFill>
                  <a:schemeClr val="tx2"/>
                </a:solidFill>
              </a:rPr>
              <a:t>Mida NGTS-i nimekirja sattunud noortega tehakse?</a:t>
            </a:r>
            <a:endParaRPr lang="en-US" sz="3600">
              <a:cs typeface="Calibri Light"/>
            </a:endParaRPr>
          </a:p>
        </p:txBody>
      </p:sp>
    </p:spTree>
    <p:extLst>
      <p:ext uri="{BB962C8B-B14F-4D97-AF65-F5344CB8AC3E}">
        <p14:creationId xmlns:p14="http://schemas.microsoft.com/office/powerpoint/2010/main" val="1351030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682d95c-2009-4b04-90ba-5136a823946f">
      <UserInfo>
        <DisplayName>Ingrit Leesti</DisplayName>
        <AccountId>14</AccountId>
        <AccountType/>
      </UserInfo>
      <UserInfo>
        <DisplayName>Maris Pihelgas</DisplayName>
        <AccountId>104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B379F26BD3AC45AD7A0703923EBBA8" ma:contentTypeVersion="11" ma:contentTypeDescription="Create a new document." ma:contentTypeScope="" ma:versionID="db8da917b3fc2befdd9fa42794d70b4b">
  <xsd:schema xmlns:xsd="http://www.w3.org/2001/XMLSchema" xmlns:xs="http://www.w3.org/2001/XMLSchema" xmlns:p="http://schemas.microsoft.com/office/2006/metadata/properties" xmlns:ns2="8c6f3c69-6d6c-4f55-9e08-e003c626065e" xmlns:ns3="1682d95c-2009-4b04-90ba-5136a823946f" targetNamespace="http://schemas.microsoft.com/office/2006/metadata/properties" ma:root="true" ma:fieldsID="59df2ecbbdc31746d2e15b15ce40c7ee" ns2:_="" ns3:_="">
    <xsd:import namespace="8c6f3c69-6d6c-4f55-9e08-e003c626065e"/>
    <xsd:import namespace="1682d95c-2009-4b04-90ba-5136a82394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f3c69-6d6c-4f55-9e08-e003c6260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82d95c-2009-4b04-90ba-5136a82394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F08AE-09CA-4488-9336-FE5CC4546839}">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elements/1.1/"/>
    <ds:schemaRef ds:uri="1682d95c-2009-4b04-90ba-5136a823946f"/>
    <ds:schemaRef ds:uri="8c6f3c69-6d6c-4f55-9e08-e003c626065e"/>
    <ds:schemaRef ds:uri="http://purl.org/dc/dcmitype/"/>
  </ds:schemaRefs>
</ds:datastoreItem>
</file>

<file path=customXml/itemProps2.xml><?xml version="1.0" encoding="utf-8"?>
<ds:datastoreItem xmlns:ds="http://schemas.openxmlformats.org/officeDocument/2006/customXml" ds:itemID="{679487C6-9AC4-412E-A792-AD1170CD8F3C}">
  <ds:schemaRefs>
    <ds:schemaRef ds:uri="1682d95c-2009-4b04-90ba-5136a823946f"/>
    <ds:schemaRef ds:uri="8c6f3c69-6d6c-4f55-9e08-e003c62606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299E8F-D29D-4FFD-B6E6-5C98A5A29D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1964</TotalTime>
  <Words>2234</Words>
  <Application>Microsoft Macintosh PowerPoint</Application>
  <PresentationFormat>Widescreen</PresentationFormat>
  <Paragraphs>327</Paragraphs>
  <Slides>34</Slides>
  <Notes>30</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IBM Plex Sans</vt:lpstr>
      <vt:lpstr>IBM Plex Sans SemiBold</vt:lpstr>
      <vt:lpstr>Segoe UI</vt:lpstr>
      <vt:lpstr>Symbol</vt:lpstr>
      <vt:lpstr>Office Theme</vt:lpstr>
      <vt:lpstr>Noortegarantii tugisüsteemi rakendamise mõju ja tulemuslikkuse analüüs  Uuringu tulemused</vt:lpstr>
      <vt:lpstr>Mida ja kuidas hindasime?</vt:lpstr>
      <vt:lpstr>PowerPoint Presentation</vt:lpstr>
      <vt:lpstr>KOV-ide osalemine seiretes I-IV</vt:lpstr>
      <vt:lpstr>NGTS-i näitajad - erinevates seiretes osalenud KOV-ide arv ja nendes elavate noorte osakaal</vt:lpstr>
      <vt:lpstr>NGTS-i rakendamise ja mitterakendamise põhjused</vt:lpstr>
      <vt:lpstr>PowerPoint Presentation</vt:lpstr>
      <vt:lpstr>NGTS-i sotsiaaldemograafilised näitajad</vt:lpstr>
      <vt:lpstr>PowerPoint Presentation</vt:lpstr>
      <vt:lpstr>NGTS-i rakendamise skeem</vt:lpstr>
      <vt:lpstr>Noortega kontakteerumine: kontakti võtmine ja saamine</vt:lpstr>
      <vt:lpstr>PowerPoint Presentation</vt:lpstr>
      <vt:lpstr>Noorte toetamine: noorte jaotus abivajaduse olemasolu järgi</vt:lpstr>
      <vt:lpstr>Noortega kontakteerumine: peamised abist keeldumise põhjused*</vt:lpstr>
      <vt:lpstr>Kontakteerumisel ja noorte toetamisel koostöö võimalused alakasutatud</vt:lpstr>
      <vt:lpstr>Koostöö erinevad viisid või etapid</vt:lpstr>
      <vt:lpstr>Koostööd soodustavad ja takistavad tegurid</vt:lpstr>
      <vt:lpstr> Soovitused (I)</vt:lpstr>
      <vt:lpstr>PowerPoint Presentation</vt:lpstr>
      <vt:lpstr>NGTS-i aktiivsusnäitajad</vt:lpstr>
      <vt:lpstr>PowerPoint Presentation</vt:lpstr>
      <vt:lpstr>Tulud ja kulud: hõivemäära muutus alates seire algusest</vt:lpstr>
      <vt:lpstr>Tulud ja kulud: hõivemäära muutus alates seire algusest</vt:lpstr>
      <vt:lpstr>Hinnangud NGTS-i kulutõhususele I–XX seire tulemuste põhjal kuni 31.12.2027</vt:lpstr>
      <vt:lpstr>Kulutõhusus: NGTS-i kulutõhusust mõjutavad programmist sõltuvad lühi- ja pikaajalised tegurid (I)</vt:lpstr>
      <vt:lpstr>Kulutõhusus: NGTS-i kulutõhusust mõjutavad programmist sõltuvad lühi- ja pikaajalised tegurid (II)</vt:lpstr>
      <vt:lpstr>NGTS-i kulu-tulu analüüsi mudel</vt:lpstr>
      <vt:lpstr> Soovitused (II)</vt:lpstr>
      <vt:lpstr>PowerPoint Presentation</vt:lpstr>
      <vt:lpstr>PowerPoint Presentation</vt:lpstr>
      <vt:lpstr> Soovitused (III)</vt:lpstr>
      <vt:lpstr> Soovitused (IV)</vt:lpstr>
      <vt:lpstr>Aruanne ja selle lisad:</vt:lpstr>
      <vt:lpstr>Kontaktid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Valideerimisseminar:  NEET-noorte toetamine ja noortegarantii tugisüsteemi rakendamine  Noortegarantii tugisüsteemi rakendamise mõju ja tulemuslikkuse analüüs</dc:title>
  <dc:creator>Maarja Käger</dc:creator>
  <cp:lastModifiedBy>Ingrit Leesti</cp:lastModifiedBy>
  <cp:revision>3</cp:revision>
  <cp:lastPrinted>1601-01-01T00:00:00Z</cp:lastPrinted>
  <dcterms:created xsi:type="dcterms:W3CDTF">2020-10-04T14:09:23Z</dcterms:created>
  <dcterms:modified xsi:type="dcterms:W3CDTF">2021-01-12T08:26:43Z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0x0101000FB379F26BD3AC45AD7A0703923EBBA8</vt:lpwstr>
  </property>
</Properties>
</file>