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354" r:id="rId5"/>
    <p:sldId id="317" r:id="rId6"/>
    <p:sldId id="261" r:id="rId7"/>
    <p:sldId id="267" r:id="rId8"/>
    <p:sldId id="360" r:id="rId9"/>
    <p:sldId id="367" r:id="rId10"/>
    <p:sldId id="361" r:id="rId11"/>
    <p:sldId id="364" r:id="rId12"/>
    <p:sldId id="362" r:id="rId13"/>
    <p:sldId id="363" r:id="rId14"/>
    <p:sldId id="365" r:id="rId15"/>
    <p:sldId id="350" r:id="rId16"/>
    <p:sldId id="366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957434-22E4-CF9E-E926-75B48A8309FB}" name="Maarja Käger" initials="MK" userId="S::maarja@ibs.ee::6e174316-f5f2-4e22-a58a-8940fdb7221b" providerId="AD"/>
  <p188:author id="{2B31C685-9AE1-1C9F-250A-CBAD5B30AF14}" name="Kats Kivistik" initials="KK" userId="S::kats@ibs.ee::ca908dfa-c779-417f-950f-0b379e661914" providerId="AD"/>
  <p188:author id="{1C0D8B87-087A-0991-B740-9368DE7BF436}" name="Mele Pesti" initials="MP" userId="S::mele@ibs.ee::c89e5c40-77a8-4677-aebb-35873e4d77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88B"/>
    <a:srgbClr val="068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FEEEA-9542-7B43-87B4-B3C1A7B7B990}" v="7292" dt="2024-12-10T11:57:42.453"/>
    <p1510:client id="{A19B2381-2C96-9743-83C2-AB54ED9185F8}" v="5" dt="2024-12-11T11:32:39.076"/>
    <p1510:client id="{A725AD31-740D-4920-8498-21FC85A28E46}" v="2978" dt="2024-12-10T11:30:05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67488" autoAdjust="0"/>
  </p:normalViewPr>
  <p:slideViewPr>
    <p:cSldViewPr snapToGrid="0">
      <p:cViewPr varScale="1">
        <p:scale>
          <a:sx n="73" d="100"/>
          <a:sy n="73" d="100"/>
        </p:scale>
        <p:origin x="13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7B1F-758E-E44C-B233-E2DCC49A4D5F}" type="datetimeFigureOut">
              <a:t>11.12.2024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52847-DA62-8C40-9A60-B0BB268977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4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n-EE" smtClean="0"/>
              <a:t>1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50410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2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7900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9064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590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556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n-EE" smtClean="0"/>
              <a:t>5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275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BB164-493F-878B-05D6-671987BF0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D50D64-DDFB-3B4C-6ECA-3EDCFD1A5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2137C-9865-71EB-0F8D-05B70D792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08A35-7D7F-E72A-808E-78B9D5A0B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n-EE" smtClean="0"/>
              <a:t>6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91981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99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n-EE" smtClean="0"/>
              <a:t>8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54292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3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2847-DA62-8C40-9A60-B0BB2689775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4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neslaid 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76D019-C695-F74D-92AE-4704E91FE41E}"/>
              </a:ext>
            </a:extLst>
          </p:cNvPr>
          <p:cNvSpPr/>
          <p:nvPr userDrawn="1"/>
        </p:nvSpPr>
        <p:spPr>
          <a:xfrm flipH="1">
            <a:off x="0" y="0"/>
            <a:ext cx="8688388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180B7-6E07-A341-90F9-293D823A9CD9}"/>
              </a:ext>
            </a:extLst>
          </p:cNvPr>
          <p:cNvSpPr/>
          <p:nvPr userDrawn="1"/>
        </p:nvSpPr>
        <p:spPr>
          <a:xfrm flipH="1">
            <a:off x="8688388" y="0"/>
            <a:ext cx="3503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41ADB-5677-AA47-8C20-83B7B9EC9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36" y="863601"/>
            <a:ext cx="6970715" cy="3246486"/>
          </a:xfrm>
        </p:spPr>
        <p:txBody>
          <a:bodyPr wrap="square"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77FD1-568B-2D4D-BE24-4B83B328B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836" y="3429000"/>
            <a:ext cx="6970715" cy="1369243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3EA0F0-BA0F-CE4C-B1DF-3181CF6E3B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835" y="5232400"/>
            <a:ext cx="6970715" cy="810181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52000" indent="0">
              <a:buNone/>
              <a:defRPr>
                <a:solidFill>
                  <a:schemeClr val="bg1"/>
                </a:solidFill>
              </a:defRPr>
            </a:lvl2pPr>
            <a:lvl3pPr marL="504000" indent="0">
              <a:buNone/>
              <a:defRPr>
                <a:solidFill>
                  <a:schemeClr val="bg1"/>
                </a:solidFill>
              </a:defRPr>
            </a:lvl3pPr>
            <a:lvl4pPr marL="756000" indent="0">
              <a:buNone/>
              <a:defRPr>
                <a:solidFill>
                  <a:schemeClr val="bg1"/>
                </a:solidFill>
              </a:defRPr>
            </a:lvl4pPr>
            <a:lvl5pPr marL="100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Esitleja nimi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DE43BE-C365-274E-983E-D50E1E364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1379" y="863601"/>
            <a:ext cx="2166593" cy="7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49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neslaid 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180B7-6E07-A341-90F9-293D823A9CD9}"/>
              </a:ext>
            </a:extLst>
          </p:cNvPr>
          <p:cNvSpPr/>
          <p:nvPr userDrawn="1"/>
        </p:nvSpPr>
        <p:spPr>
          <a:xfrm flipH="1">
            <a:off x="8688388" y="0"/>
            <a:ext cx="3503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41ADB-5677-AA47-8C20-83B7B9EC9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36" y="863601"/>
            <a:ext cx="6970715" cy="3255912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77FD1-568B-2D4D-BE24-4B83B328B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836" y="3429000"/>
            <a:ext cx="6970715" cy="1369243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3EA0F0-BA0F-CE4C-B1DF-3181CF6E3B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835" y="5232400"/>
            <a:ext cx="6970715" cy="810181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52000" indent="0">
              <a:buNone/>
              <a:defRPr>
                <a:solidFill>
                  <a:schemeClr val="bg1"/>
                </a:solidFill>
              </a:defRPr>
            </a:lvl2pPr>
            <a:lvl3pPr marL="504000" indent="0">
              <a:buNone/>
              <a:defRPr>
                <a:solidFill>
                  <a:schemeClr val="bg1"/>
                </a:solidFill>
              </a:defRPr>
            </a:lvl3pPr>
            <a:lvl4pPr marL="756000" indent="0">
              <a:buNone/>
              <a:defRPr>
                <a:solidFill>
                  <a:schemeClr val="bg1"/>
                </a:solidFill>
              </a:defRPr>
            </a:lvl4pPr>
            <a:lvl5pPr marL="100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Esitleja nimi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FEB6F2-7F5D-6A41-BA08-44579D2ABE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4656" y="863600"/>
            <a:ext cx="1606312" cy="5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09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19FAC-FEF2-6C4E-9960-38E86026E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21584-9B9D-FD49-839E-FB4444BEAF9F}"/>
              </a:ext>
            </a:extLst>
          </p:cNvPr>
          <p:cNvSpPr txBox="1"/>
          <p:nvPr userDrawn="1"/>
        </p:nvSpPr>
        <p:spPr>
          <a:xfrm>
            <a:off x="470849" y="377070"/>
            <a:ext cx="309511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chemeClr val="tx2"/>
                </a:solidFill>
              </a:rPr>
              <a:t>Balti Uuringute Instituut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7ECFB-2275-3D45-8334-138161BDE74F}"/>
              </a:ext>
            </a:extLst>
          </p:cNvPr>
          <p:cNvSpPr/>
          <p:nvPr userDrawn="1"/>
        </p:nvSpPr>
        <p:spPr>
          <a:xfrm>
            <a:off x="1" y="0"/>
            <a:ext cx="11312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FFF139B-75AD-564B-8803-458F1AF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4002-8699-4835-853E-9F2B5E418D8F}" type="datetime1">
              <a:rPr lang="en-US" smtClean="0"/>
              <a:t>12/11/24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1E261A-5784-7F47-B3D6-89E1E08E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Pealkiri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051473B-2574-4E41-A8F5-8EA914B7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C4F1-A6E5-8F45-93C6-EBCF9761B6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FF2B266-8C86-EC4F-99E6-4B40CF8A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41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 kopeerimis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816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õpuslaid 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76D019-C695-F74D-92AE-4704E91FE41E}"/>
              </a:ext>
            </a:extLst>
          </p:cNvPr>
          <p:cNvSpPr/>
          <p:nvPr userDrawn="1"/>
        </p:nvSpPr>
        <p:spPr>
          <a:xfrm flipH="1">
            <a:off x="0" y="0"/>
            <a:ext cx="8688388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F180B7-6E07-A341-90F9-293D823A9CD9}"/>
              </a:ext>
            </a:extLst>
          </p:cNvPr>
          <p:cNvSpPr/>
          <p:nvPr userDrawn="1"/>
        </p:nvSpPr>
        <p:spPr>
          <a:xfrm flipH="1">
            <a:off x="8688388" y="0"/>
            <a:ext cx="35036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41ADB-5677-AA47-8C20-83B7B9EC9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836" y="863601"/>
            <a:ext cx="6970715" cy="2657812"/>
          </a:xfrm>
        </p:spPr>
        <p:txBody>
          <a:bodyPr wrap="square"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Tänusõnad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77FD1-568B-2D4D-BE24-4B83B328B2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836" y="4685490"/>
            <a:ext cx="6970715" cy="139970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Nimi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3153532-DC5B-9146-B119-0D5D6E0412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835" y="5232400"/>
            <a:ext cx="6970715" cy="810181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252000" indent="0">
              <a:buNone/>
              <a:defRPr>
                <a:solidFill>
                  <a:schemeClr val="bg1"/>
                </a:solidFill>
              </a:defRPr>
            </a:lvl2pPr>
            <a:lvl3pPr marL="504000" indent="0">
              <a:buNone/>
              <a:defRPr>
                <a:solidFill>
                  <a:schemeClr val="bg1"/>
                </a:solidFill>
              </a:defRPr>
            </a:lvl3pPr>
            <a:lvl4pPr marL="756000" indent="0">
              <a:buNone/>
              <a:defRPr>
                <a:solidFill>
                  <a:schemeClr val="bg1"/>
                </a:solidFill>
              </a:defRPr>
            </a:lvl4pPr>
            <a:lvl5pPr marL="100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Kontaktandmed (kui tarvis)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D0496BF-0EDF-DD43-8B33-224E85497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3650" y="863600"/>
            <a:ext cx="1604056" cy="5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32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FFB8F-4940-D74C-9A1E-94EBC642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864000"/>
            <a:ext cx="10464613" cy="8266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9023E-E065-8A4D-98CE-229C5D7A9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775" y="1825625"/>
            <a:ext cx="10464613" cy="4159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109B7-9902-4943-8D4A-32E51259E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33801"/>
            <a:ext cx="25923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4B136744-49DB-470E-943B-C9D340B9ED41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F26EA-5C7E-1E4F-A0AF-144B6707F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0849" y="6233801"/>
            <a:ext cx="498914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Pealkiri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EF086-8065-E140-B2DA-06011AE4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8387" y="6233801"/>
            <a:ext cx="2680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7A8C4F1-A6E5-8F45-93C6-EBCF9761B6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4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46">
          <p15:clr>
            <a:srgbClr val="F26B43"/>
          </p15:clr>
        </p15:guide>
        <p15:guide id="3" pos="7139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544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2207">
          <p15:clr>
            <a:srgbClr val="F26B43"/>
          </p15:clr>
        </p15:guide>
        <p15:guide id="8" pos="5473">
          <p15:clr>
            <a:srgbClr val="F26B43"/>
          </p15:clr>
        </p15:guide>
        <p15:guide id="9" orient="horz" pos="2976">
          <p15:clr>
            <a:srgbClr val="F26B43"/>
          </p15:clr>
        </p15:guide>
        <p15:guide id="10" orient="horz" pos="1366">
          <p15:clr>
            <a:srgbClr val="F26B43"/>
          </p15:clr>
        </p15:guide>
        <p15:guide id="11" pos="58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s.ee/publikatsioonid/puhkuse-andmise-susteem-hooldusperedel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kristiina@ibs.ee" TargetMode="External"/><Relationship Id="rId4" Type="http://schemas.openxmlformats.org/officeDocument/2006/relationships/hyperlink" Target="mailto:maarja@ibs.e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72F730-CF0B-8ACA-8B79-E64112CC1A7F}"/>
              </a:ext>
            </a:extLst>
          </p:cNvPr>
          <p:cNvSpPr/>
          <p:nvPr/>
        </p:nvSpPr>
        <p:spPr>
          <a:xfrm>
            <a:off x="1" y="0"/>
            <a:ext cx="75245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7BFF0EEB-9B1B-11D4-6A4F-669375B14711}"/>
              </a:ext>
            </a:extLst>
          </p:cNvPr>
          <p:cNvSpPr txBox="1">
            <a:spLocks/>
          </p:cNvSpPr>
          <p:nvPr/>
        </p:nvSpPr>
        <p:spPr>
          <a:xfrm>
            <a:off x="473484" y="1648782"/>
            <a:ext cx="6896799" cy="23511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err="1">
                <a:solidFill>
                  <a:schemeClr val="bg1"/>
                </a:solidFill>
              </a:rPr>
              <a:t>Puhkuse</a:t>
            </a:r>
            <a:r>
              <a:rPr lang="fi-FI" sz="3600">
                <a:solidFill>
                  <a:schemeClr val="bg1"/>
                </a:solidFill>
              </a:rPr>
              <a:t> </a:t>
            </a:r>
            <a:r>
              <a:rPr lang="fi-FI" sz="3600" err="1">
                <a:solidFill>
                  <a:schemeClr val="bg1"/>
                </a:solidFill>
              </a:rPr>
              <a:t>andmise</a:t>
            </a:r>
            <a:r>
              <a:rPr lang="fi-FI" sz="3600">
                <a:solidFill>
                  <a:schemeClr val="bg1"/>
                </a:solidFill>
              </a:rPr>
              <a:t> </a:t>
            </a:r>
            <a:r>
              <a:rPr lang="fi-FI" sz="3600" err="1">
                <a:solidFill>
                  <a:schemeClr val="bg1"/>
                </a:solidFill>
              </a:rPr>
              <a:t>süsteem</a:t>
            </a:r>
            <a:r>
              <a:rPr lang="fi-FI" sz="3600">
                <a:solidFill>
                  <a:schemeClr val="bg1"/>
                </a:solidFill>
              </a:rPr>
              <a:t> </a:t>
            </a:r>
            <a:r>
              <a:rPr lang="fi-FI" sz="3600" err="1">
                <a:solidFill>
                  <a:schemeClr val="bg1"/>
                </a:solidFill>
              </a:rPr>
              <a:t>hooldusperedele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09FBDD02-AF6D-FA25-C88E-ABF97542CABD}"/>
              </a:ext>
            </a:extLst>
          </p:cNvPr>
          <p:cNvSpPr txBox="1">
            <a:spLocks/>
          </p:cNvSpPr>
          <p:nvPr/>
        </p:nvSpPr>
        <p:spPr>
          <a:xfrm>
            <a:off x="473484" y="4244248"/>
            <a:ext cx="5350511" cy="6810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chemeClr val="bg1"/>
                </a:solidFill>
              </a:rPr>
              <a:t>Uuringu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põhitulemused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D40A98-456E-FD78-04D2-3159E38D7315}"/>
              </a:ext>
            </a:extLst>
          </p:cNvPr>
          <p:cNvSpPr txBox="1">
            <a:spLocks/>
          </p:cNvSpPr>
          <p:nvPr/>
        </p:nvSpPr>
        <p:spPr>
          <a:xfrm>
            <a:off x="473484" y="5169665"/>
            <a:ext cx="6970715" cy="8101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Balti </a:t>
            </a:r>
            <a:r>
              <a:rPr lang="en-US" err="1">
                <a:solidFill>
                  <a:schemeClr val="bg1"/>
                </a:solidFill>
              </a:rPr>
              <a:t>Uuringute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Instituut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10.12.2024</a:t>
            </a:r>
          </a:p>
        </p:txBody>
      </p:sp>
      <p:pic>
        <p:nvPicPr>
          <p:cNvPr id="13" name="Picture 12" descr="A picture containing text, graphics, design&#10;&#10;Description automatically generated">
            <a:extLst>
              <a:ext uri="{FF2B5EF4-FFF2-40B4-BE49-F238E27FC236}">
                <a16:creationId xmlns:a16="http://schemas.microsoft.com/office/drawing/2014/main" id="{B1EBF239-3CB9-BC34-B4B2-64E676D80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3" t="19352" r="62204" b="19319"/>
          <a:stretch/>
        </p:blipFill>
        <p:spPr>
          <a:xfrm>
            <a:off x="8200503" y="2071171"/>
            <a:ext cx="3193838" cy="4541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35DC1B-D806-6F88-F4F8-37931B120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196" y="702762"/>
            <a:ext cx="2612145" cy="9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63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5BE303-46D0-78F8-8F54-BCDC7BD71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T</a:t>
            </a:r>
            <a:r>
              <a:rPr lang="en-EE"/>
              <a:t>erviklik ja üleriiklik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K</a:t>
            </a:r>
            <a:r>
              <a:rPr lang="en-EE"/>
              <a:t>ohustuslik, kuid paindlik (koos lastega puhkamine jms)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Võimalus nii paaritunnisteks kui ka 1-2 nädalaseks puhkuseks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Lahendused nii plaanitud puhkusteks kui ka ootamatuteks olukordadeks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T</a:t>
            </a:r>
            <a:r>
              <a:rPr lang="en-EE"/>
              <a:t>eenused peavad arvestama traumakogemusega laste vajadustega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/>
              <a:t>Loodav süsteem peab toetama perekonda tervikuna</a:t>
            </a:r>
            <a:endParaRPr lang="et-E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/>
              <a:t>Teenused kättesaadavad kõigile hooldusperedele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7B9FA0-B85A-E93A-914D-09A1F34C0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/>
              <a:t>Võimalik hooldusperede puhkesüsteem I </a:t>
            </a:r>
          </a:p>
        </p:txBody>
      </p:sp>
    </p:spTree>
    <p:extLst>
      <p:ext uri="{BB962C8B-B14F-4D97-AF65-F5344CB8AC3E}">
        <p14:creationId xmlns:p14="http://schemas.microsoft.com/office/powerpoint/2010/main" val="511435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D455-2538-36D5-F32A-D4C5F0D33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4B3A4C-AB69-B725-4840-320CD52C9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825625"/>
            <a:ext cx="10590934" cy="41592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T</a:t>
            </a:r>
            <a:r>
              <a:rPr lang="en-GB" err="1"/>
              <a:t>eenused</a:t>
            </a:r>
            <a:r>
              <a:rPr lang="en-GB"/>
              <a:t> </a:t>
            </a:r>
            <a:r>
              <a:rPr lang="en-GB" err="1"/>
              <a:t>tasuta</a:t>
            </a:r>
            <a:r>
              <a:rPr lang="et-EE"/>
              <a:t>,</a:t>
            </a:r>
            <a:r>
              <a:rPr lang="en-GB"/>
              <a:t> </a:t>
            </a:r>
            <a:r>
              <a:rPr lang="en-GB" err="1"/>
              <a:t>nende</a:t>
            </a:r>
            <a:r>
              <a:rPr lang="en-GB"/>
              <a:t> </a:t>
            </a:r>
            <a:r>
              <a:rPr lang="en-GB" err="1"/>
              <a:t>kasutami</a:t>
            </a:r>
            <a:r>
              <a:rPr lang="et-EE"/>
              <a:t>n</a:t>
            </a:r>
            <a:r>
              <a:rPr lang="en-GB"/>
              <a:t>e </a:t>
            </a:r>
            <a:r>
              <a:rPr lang="en-GB" err="1"/>
              <a:t>ei</a:t>
            </a:r>
            <a:r>
              <a:rPr lang="en-GB"/>
              <a:t> tohi </a:t>
            </a:r>
            <a:r>
              <a:rPr lang="en-GB" err="1"/>
              <a:t>vähendada</a:t>
            </a:r>
            <a:r>
              <a:rPr lang="en-GB"/>
              <a:t> </a:t>
            </a:r>
            <a:r>
              <a:rPr lang="en-GB" err="1"/>
              <a:t>pere</a:t>
            </a:r>
            <a:r>
              <a:rPr lang="en-GB"/>
              <a:t> </a:t>
            </a:r>
            <a:r>
              <a:rPr lang="en-GB" err="1"/>
              <a:t>sissetuleku</a:t>
            </a:r>
            <a:r>
              <a:rPr lang="et-EE"/>
              <a:t>i</a:t>
            </a:r>
            <a:r>
              <a:rPr lang="en-GB"/>
              <a:t>d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sotsiaalse</a:t>
            </a:r>
            <a:r>
              <a:rPr lang="et-EE"/>
              <a:t>i</a:t>
            </a:r>
            <a:r>
              <a:rPr lang="en-GB"/>
              <a:t>d </a:t>
            </a:r>
            <a:r>
              <a:rPr lang="en-GB" err="1"/>
              <a:t>tagatis</a:t>
            </a:r>
            <a:r>
              <a:rPr lang="et-EE"/>
              <a:t>i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/>
              <a:t>Peresid</a:t>
            </a:r>
            <a:r>
              <a:rPr lang="en-GB"/>
              <a:t> </a:t>
            </a:r>
            <a:r>
              <a:rPr lang="en-GB" err="1"/>
              <a:t>tuleb</a:t>
            </a:r>
            <a:r>
              <a:rPr lang="en-GB"/>
              <a:t> </a:t>
            </a:r>
            <a:r>
              <a:rPr lang="en-GB" err="1"/>
              <a:t>toetada</a:t>
            </a:r>
            <a:r>
              <a:rPr lang="en-GB"/>
              <a:t> </a:t>
            </a:r>
            <a:r>
              <a:rPr lang="en-GB" err="1"/>
              <a:t>laste</a:t>
            </a:r>
            <a:r>
              <a:rPr lang="en-GB"/>
              <a:t> </a:t>
            </a:r>
            <a:r>
              <a:rPr lang="en-GB" err="1"/>
              <a:t>ettevalmistuses</a:t>
            </a:r>
            <a:r>
              <a:rPr lang="en-GB"/>
              <a:t>, et </a:t>
            </a:r>
            <a:r>
              <a:rPr lang="en-GB" err="1"/>
              <a:t>vähendada</a:t>
            </a:r>
            <a:r>
              <a:rPr lang="en-GB"/>
              <a:t> </a:t>
            </a:r>
            <a:r>
              <a:rPr lang="en-GB" err="1"/>
              <a:t>hülgamishirmu</a:t>
            </a:r>
            <a:r>
              <a:rPr lang="en-GB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/>
              <a:t>Peredele</a:t>
            </a:r>
            <a:r>
              <a:rPr lang="en-GB"/>
              <a:t> </a:t>
            </a:r>
            <a:r>
              <a:rPr lang="en-GB" err="1"/>
              <a:t>võiks</a:t>
            </a:r>
            <a:r>
              <a:rPr lang="en-GB"/>
              <a:t> </a:t>
            </a:r>
            <a:r>
              <a:rPr lang="en-GB" err="1"/>
              <a:t>pakkuda</a:t>
            </a:r>
            <a:r>
              <a:rPr lang="en-GB"/>
              <a:t> </a:t>
            </a:r>
            <a:r>
              <a:rPr lang="en-GB" err="1"/>
              <a:t>täiendavaid</a:t>
            </a:r>
            <a:r>
              <a:rPr lang="en-GB"/>
              <a:t> </a:t>
            </a:r>
            <a:r>
              <a:rPr lang="en-GB" err="1"/>
              <a:t>riigi</a:t>
            </a:r>
            <a:r>
              <a:rPr lang="en-GB"/>
              <a:t> </a:t>
            </a:r>
            <a:r>
              <a:rPr lang="en-GB" err="1"/>
              <a:t>poolt</a:t>
            </a:r>
            <a:r>
              <a:rPr lang="en-GB"/>
              <a:t> </a:t>
            </a:r>
            <a:r>
              <a:rPr lang="en-GB" err="1"/>
              <a:t>tasustatud</a:t>
            </a:r>
            <a:r>
              <a:rPr lang="en-GB"/>
              <a:t> </a:t>
            </a:r>
            <a:r>
              <a:rPr lang="en-GB" err="1"/>
              <a:t>puhkepäevi</a:t>
            </a:r>
            <a:r>
              <a:rPr lang="en-GB"/>
              <a:t>, (</a:t>
            </a:r>
            <a:r>
              <a:rPr lang="en-GB" err="1"/>
              <a:t>tasu</a:t>
            </a:r>
            <a:r>
              <a:rPr lang="en-GB"/>
              <a:t> </a:t>
            </a:r>
            <a:r>
              <a:rPr lang="en-GB" err="1"/>
              <a:t>tavapärase</a:t>
            </a:r>
            <a:r>
              <a:rPr lang="en-GB"/>
              <a:t> </a:t>
            </a:r>
            <a:r>
              <a:rPr lang="en-GB" err="1"/>
              <a:t>määraga</a:t>
            </a:r>
            <a:r>
              <a:rPr lang="en-GB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/>
              <a:t>Kaaluda</a:t>
            </a:r>
            <a:r>
              <a:rPr lang="en-GB"/>
              <a:t> </a:t>
            </a:r>
            <a:r>
              <a:rPr lang="en-GB" err="1"/>
              <a:t>tasub</a:t>
            </a:r>
            <a:r>
              <a:rPr lang="en-GB"/>
              <a:t> </a:t>
            </a:r>
            <a:r>
              <a:rPr lang="en-GB" err="1"/>
              <a:t>vähemalt</a:t>
            </a:r>
            <a:r>
              <a:rPr lang="en-GB"/>
              <a:t> </a:t>
            </a:r>
            <a:r>
              <a:rPr lang="en-GB" err="1"/>
              <a:t>osalist</a:t>
            </a:r>
            <a:r>
              <a:rPr lang="en-GB"/>
              <a:t> </a:t>
            </a:r>
            <a:r>
              <a:rPr lang="en-GB" err="1"/>
              <a:t>kvaliteetaja</a:t>
            </a:r>
            <a:r>
              <a:rPr lang="en-GB"/>
              <a:t> </a:t>
            </a:r>
            <a:r>
              <a:rPr lang="en-GB" err="1"/>
              <a:t>veetmise</a:t>
            </a:r>
            <a:r>
              <a:rPr lang="en-GB"/>
              <a:t> </a:t>
            </a:r>
            <a:r>
              <a:rPr lang="en-GB" err="1"/>
              <a:t>kulude</a:t>
            </a:r>
            <a:r>
              <a:rPr lang="en-GB"/>
              <a:t> </a:t>
            </a:r>
            <a:r>
              <a:rPr lang="en-GB" err="1"/>
              <a:t>hüvitamist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E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19D523-4EC6-757A-C0C7-922C3BC6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/>
              <a:t>Võimalik hooldusperede puhkesüsteem II</a:t>
            </a:r>
          </a:p>
        </p:txBody>
      </p:sp>
    </p:spTree>
    <p:extLst>
      <p:ext uri="{BB962C8B-B14F-4D97-AF65-F5344CB8AC3E}">
        <p14:creationId xmlns:p14="http://schemas.microsoft.com/office/powerpoint/2010/main" val="3009877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2A0251-FB87-953D-F6EC-3D7BDAE4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884618"/>
            <a:ext cx="10464613" cy="438648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Lapsehoiuteenus pere või hoidja juures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Päevased ja öised laste- või </a:t>
            </a:r>
            <a:r>
              <a:rPr lang="et-EE" err="1"/>
              <a:t>noortehoiud</a:t>
            </a:r>
            <a:endParaRPr lang="et-E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Kriisihooldus- või puhkuseperede poolt pakutav hingetõmbeteenus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Laagrid traumakogemusega lastele ja nende peredele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Hooldusperede </a:t>
            </a:r>
            <a:r>
              <a:rPr lang="et-EE" err="1"/>
              <a:t>kokkuviimine</a:t>
            </a:r>
            <a:r>
              <a:rPr lang="et-EE"/>
              <a:t> ja üksteisele nn puhkehetke võimaldamine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2005EB-D466-3AE2-D0B7-CB9537CD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EE"/>
              <a:t>Võimalikud puhkamist võimaldavad teenused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5132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673EC6-0426-136B-9DE4-24E8C019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083" y="3019908"/>
            <a:ext cx="3605834" cy="818184"/>
          </a:xfrm>
        </p:spPr>
        <p:txBody>
          <a:bodyPr>
            <a:normAutofit/>
          </a:bodyPr>
          <a:lstStyle/>
          <a:p>
            <a:r>
              <a:rPr lang="en-EE" sz="4800" b="1">
                <a:solidFill>
                  <a:schemeClr val="tx2"/>
                </a:solidFill>
              </a:rPr>
              <a:t>Küsimused?</a:t>
            </a:r>
          </a:p>
        </p:txBody>
      </p:sp>
    </p:spTree>
    <p:extLst>
      <p:ext uri="{BB962C8B-B14F-4D97-AF65-F5344CB8AC3E}">
        <p14:creationId xmlns:p14="http://schemas.microsoft.com/office/powerpoint/2010/main" val="143093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3DF0-0D5C-184D-8D01-5157102B0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36" y="863601"/>
            <a:ext cx="6970715" cy="2801373"/>
          </a:xfrm>
        </p:spPr>
        <p:txBody>
          <a:bodyPr>
            <a:normAutofit/>
          </a:bodyPr>
          <a:lstStyle/>
          <a:p>
            <a:r>
              <a:rPr lang="en-US" sz="2800" err="1"/>
              <a:t>Uuringu</a:t>
            </a:r>
            <a:r>
              <a:rPr lang="en-US" sz="2800"/>
              <a:t> </a:t>
            </a:r>
            <a:r>
              <a:rPr lang="en-US" sz="2800" err="1"/>
              <a:t>aruanne</a:t>
            </a:r>
            <a:r>
              <a:rPr lang="et-EE" sz="2800"/>
              <a:t>:</a:t>
            </a:r>
            <a:r>
              <a:rPr lang="en-US" sz="2800"/>
              <a:t> </a:t>
            </a:r>
            <a:r>
              <a:rPr lang="en-US" sz="2800" b="0" i="1" u="sng">
                <a:hlinkClick r:id="rId3"/>
              </a:rPr>
              <a:t>www.ibs.ee/publikatsioonid/puhkuse-andmise-susteem-hooldusperedele/</a:t>
            </a:r>
            <a:r>
              <a:rPr lang="et-EE" sz="2800" b="0" i="1" u="sng"/>
              <a:t> </a:t>
            </a:r>
            <a:endParaRPr lang="en-US" sz="2800" b="0" i="1" u="s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905A2-9591-0C4C-9D3B-1A7BA1F2E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835" y="4685490"/>
            <a:ext cx="7635459" cy="1399702"/>
          </a:xfrm>
        </p:spPr>
        <p:txBody>
          <a:bodyPr>
            <a:normAutofit/>
          </a:bodyPr>
          <a:lstStyle/>
          <a:p>
            <a:r>
              <a:rPr lang="en-US" err="1"/>
              <a:t>Küsimuste</a:t>
            </a:r>
            <a:r>
              <a:rPr lang="en-US"/>
              <a:t> </a:t>
            </a:r>
            <a:r>
              <a:rPr lang="en-US" err="1"/>
              <a:t>korral</a:t>
            </a:r>
            <a:r>
              <a:rPr lang="en-US"/>
              <a:t> </a:t>
            </a:r>
            <a:r>
              <a:rPr lang="en-US" err="1"/>
              <a:t>kontakt</a:t>
            </a:r>
            <a:r>
              <a:rPr lang="en-US"/>
              <a:t>:  </a:t>
            </a:r>
            <a:br>
              <a:rPr lang="en-US"/>
            </a:br>
            <a:r>
              <a:rPr lang="en-US"/>
              <a:t>Maarja Käger </a:t>
            </a:r>
            <a:r>
              <a:rPr lang="en-US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maarja@ibs.ee</a:t>
            </a:r>
            <a:r>
              <a:rPr lang="et-EE">
                <a:solidFill>
                  <a:schemeClr val="accent2"/>
                </a:solidFill>
              </a:rPr>
              <a:t>  </a:t>
            </a:r>
            <a:r>
              <a:rPr lang="en-US">
                <a:solidFill>
                  <a:schemeClr val="accent2"/>
                </a:solidFill>
              </a:rPr>
              <a:t> </a:t>
            </a:r>
            <a:endParaRPr lang="et-EE">
              <a:solidFill>
                <a:schemeClr val="accent2"/>
              </a:solidFill>
            </a:endParaRPr>
          </a:p>
          <a:p>
            <a:r>
              <a:rPr lang="et-EE"/>
              <a:t>K</a:t>
            </a:r>
            <a:r>
              <a:rPr lang="en-US" err="1"/>
              <a:t>ristiina</a:t>
            </a:r>
            <a:r>
              <a:rPr lang="en-US"/>
              <a:t> </a:t>
            </a:r>
            <a:r>
              <a:rPr lang="en-US" err="1"/>
              <a:t>Toomik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kristiina@ibs.ee</a:t>
            </a:r>
            <a:r>
              <a:rPr lang="et-EE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835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EF6E8-4E97-512E-962C-03413720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825625"/>
            <a:ext cx="10464613" cy="2664313"/>
          </a:xfrm>
        </p:spPr>
        <p:txBody>
          <a:bodyPr/>
          <a:lstStyle/>
          <a:p>
            <a:r>
              <a:rPr lang="et-EE">
                <a:latin typeface="IBM Plex Sans" panose="020B0503050203000203" pitchFamily="34" charset="0"/>
              </a:rPr>
              <a:t>R</a:t>
            </a:r>
            <a:r>
              <a:rPr lang="et-EE" i="0" u="none" strike="noStrike">
                <a:effectLst/>
                <a:latin typeface="IBM Plex Sans" panose="020B0503050203000203" pitchFamily="34" charset="0"/>
              </a:rPr>
              <a:t>akendusuuringud ja sotsiaalmajanduslikud analüüsid</a:t>
            </a:r>
          </a:p>
          <a:p>
            <a:r>
              <a:rPr lang="et-EE">
                <a:latin typeface="IBM Plex Sans" panose="020B0503050203000203" pitchFamily="34" charset="0"/>
              </a:rPr>
              <a:t>Kohalikud ja rahvusvahelised projektid</a:t>
            </a:r>
          </a:p>
          <a:p>
            <a:r>
              <a:rPr lang="et-EE" i="0" u="none" strike="noStrike">
                <a:effectLst/>
                <a:latin typeface="IBM Plex Sans" panose="020B0503050203000203" pitchFamily="34" charset="0"/>
              </a:rPr>
              <a:t>Aitame kujundada nii kohalikku kui ka Läänemere piirkonna teadmuspõhist ühiskonda ja avalikku poliitikat</a:t>
            </a:r>
            <a:endParaRPr lang="en-EE" i="0" u="none" strike="noStrike">
              <a:effectLst/>
              <a:latin typeface="IBM Plex Sans" panose="020B0503050203000203" pitchFamily="34" charset="0"/>
            </a:endParaRPr>
          </a:p>
          <a:p>
            <a:r>
              <a:rPr lang="en-EE">
                <a:latin typeface="IBM Plex Sans" panose="020B0503050203000203" pitchFamily="34" charset="0"/>
              </a:rPr>
              <a:t>Eesmärgiks teadmuspõhise ühiskonna arendamine</a:t>
            </a:r>
          </a:p>
          <a:p>
            <a:pPr marL="0" indent="0">
              <a:buNone/>
            </a:pPr>
            <a:endParaRPr lang="en-E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D4C32-1AE3-DD71-172B-F3DAE1A8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0" u="none" strike="noStrike" err="1">
                <a:solidFill>
                  <a:srgbClr val="395D76"/>
                </a:solidFill>
                <a:effectLst/>
                <a:latin typeface="IBM Plex Sans" panose="020B0503050203000203" pitchFamily="34" charset="0"/>
              </a:rPr>
              <a:t>Tipptasemel</a:t>
            </a:r>
            <a:r>
              <a:rPr lang="en-GB" b="1" i="0" u="none" strike="noStrike">
                <a:solidFill>
                  <a:srgbClr val="395D76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GB" b="1" i="0" u="none" strike="noStrike" err="1">
                <a:solidFill>
                  <a:srgbClr val="395D76"/>
                </a:solidFill>
                <a:effectLst/>
                <a:latin typeface="IBM Plex Sans" panose="020B0503050203000203" pitchFamily="34" charset="0"/>
              </a:rPr>
              <a:t>uuringud</a:t>
            </a:r>
            <a:r>
              <a:rPr lang="en-GB" b="1">
                <a:solidFill>
                  <a:srgbClr val="395D76"/>
                </a:solidFill>
                <a:latin typeface="IBM Plex Sans" panose="020B0503050203000203" pitchFamily="34" charset="0"/>
              </a:rPr>
              <a:t> </a:t>
            </a:r>
            <a:r>
              <a:rPr lang="en-GB" b="1" i="0" u="none" strike="noStrike" err="1">
                <a:solidFill>
                  <a:srgbClr val="395D76"/>
                </a:solidFill>
                <a:effectLst/>
                <a:latin typeface="IBM Plex Sans" panose="020B0503050203000203" pitchFamily="34" charset="0"/>
              </a:rPr>
              <a:t>sõltumatult</a:t>
            </a:r>
            <a:r>
              <a:rPr lang="en-GB" b="1" i="0" u="none" strike="noStrike">
                <a:solidFill>
                  <a:srgbClr val="395D76"/>
                </a:solidFill>
                <a:effectLst/>
                <a:latin typeface="IBM Plex Sans" panose="020B0503050203000203" pitchFamily="34" charset="0"/>
              </a:rPr>
              <a:t> </a:t>
            </a:r>
            <a:r>
              <a:rPr lang="en-GB" b="1" i="0" u="none" strike="noStrike" err="1">
                <a:solidFill>
                  <a:srgbClr val="395D76"/>
                </a:solidFill>
                <a:effectLst/>
                <a:latin typeface="IBM Plex Sans" panose="020B0503050203000203" pitchFamily="34" charset="0"/>
              </a:rPr>
              <a:t>mõttekojalt</a:t>
            </a:r>
            <a:endParaRPr lang="en-EE"/>
          </a:p>
        </p:txBody>
      </p:sp>
      <p:pic>
        <p:nvPicPr>
          <p:cNvPr id="4" name="Graphic 17">
            <a:extLst>
              <a:ext uri="{FF2B5EF4-FFF2-40B4-BE49-F238E27FC236}">
                <a16:creationId xmlns:a16="http://schemas.microsoft.com/office/drawing/2014/main" id="{B35539ED-3545-76C5-F5CD-0AAAFB54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6621" y="4470771"/>
            <a:ext cx="1554198" cy="1532153"/>
          </a:xfrm>
          <a:prstGeom prst="rect">
            <a:avLst/>
          </a:prstGeom>
        </p:spPr>
      </p:pic>
      <p:pic>
        <p:nvPicPr>
          <p:cNvPr id="5" name="Graphic 18">
            <a:extLst>
              <a:ext uri="{FF2B5EF4-FFF2-40B4-BE49-F238E27FC236}">
                <a16:creationId xmlns:a16="http://schemas.microsoft.com/office/drawing/2014/main" id="{753635C4-6390-CB71-4B08-9B490F297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3565" y="4592443"/>
            <a:ext cx="1549787" cy="1410481"/>
          </a:xfrm>
          <a:prstGeom prst="rect">
            <a:avLst/>
          </a:prstGeom>
        </p:spPr>
      </p:pic>
      <p:pic>
        <p:nvPicPr>
          <p:cNvPr id="6" name="Graphic 19">
            <a:extLst>
              <a:ext uri="{FF2B5EF4-FFF2-40B4-BE49-F238E27FC236}">
                <a16:creationId xmlns:a16="http://schemas.microsoft.com/office/drawing/2014/main" id="{37E5E29F-C3DA-09B5-88CD-B25663C97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6957" y="4583519"/>
            <a:ext cx="1897606" cy="1410481"/>
          </a:xfrm>
          <a:prstGeom prst="rect">
            <a:avLst/>
          </a:prstGeom>
        </p:spPr>
      </p:pic>
      <p:pic>
        <p:nvPicPr>
          <p:cNvPr id="7" name="Graphic 20">
            <a:extLst>
              <a:ext uri="{FF2B5EF4-FFF2-40B4-BE49-F238E27FC236}">
                <a16:creationId xmlns:a16="http://schemas.microsoft.com/office/drawing/2014/main" id="{7C700782-C612-2045-7E10-F8FDFABA93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62534" y="4544520"/>
            <a:ext cx="1281243" cy="1532153"/>
          </a:xfrm>
          <a:prstGeom prst="rect">
            <a:avLst/>
          </a:prstGeom>
        </p:spPr>
      </p:pic>
      <p:pic>
        <p:nvPicPr>
          <p:cNvPr id="8" name="Graphic 21">
            <a:extLst>
              <a:ext uri="{FF2B5EF4-FFF2-40B4-BE49-F238E27FC236}">
                <a16:creationId xmlns:a16="http://schemas.microsoft.com/office/drawing/2014/main" id="{27B1C03E-58A4-175E-B0DD-3B162B47A1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892" y="4553444"/>
            <a:ext cx="1237482" cy="1442851"/>
          </a:xfrm>
          <a:prstGeom prst="rect">
            <a:avLst/>
          </a:prstGeom>
        </p:spPr>
      </p:pic>
      <p:sp>
        <p:nvSpPr>
          <p:cNvPr id="9" name="TextBox 22">
            <a:extLst>
              <a:ext uri="{FF2B5EF4-FFF2-40B4-BE49-F238E27FC236}">
                <a16:creationId xmlns:a16="http://schemas.microsoft.com/office/drawing/2014/main" id="{134A4329-01AA-4479-AA3F-AAEA49C4FB5E}"/>
              </a:ext>
            </a:extLst>
          </p:cNvPr>
          <p:cNvSpPr txBox="1"/>
          <p:nvPr/>
        </p:nvSpPr>
        <p:spPr>
          <a:xfrm>
            <a:off x="603631" y="6105429"/>
            <a:ext cx="1325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EE" sz="1600" b="1">
                <a:solidFill>
                  <a:srgbClr val="395D76"/>
                </a:solidFill>
                <a:latin typeface="IBM Plex Sans" panose="020B0503050203000203" pitchFamily="34" charset="0"/>
              </a:rPr>
              <a:t>Ränne ja lõimumine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5A361047-E52A-CECF-BF2B-E344E6018D0D}"/>
              </a:ext>
            </a:extLst>
          </p:cNvPr>
          <p:cNvSpPr txBox="1"/>
          <p:nvPr/>
        </p:nvSpPr>
        <p:spPr>
          <a:xfrm>
            <a:off x="2295943" y="6076673"/>
            <a:ext cx="201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EE" sz="1600" b="1">
                <a:solidFill>
                  <a:srgbClr val="395D76"/>
                </a:solidFill>
                <a:latin typeface="IBM Plex Sans" panose="020B0503050203000203" pitchFamily="34" charset="0"/>
              </a:rPr>
              <a:t>Tark linn ja jätkusuutlik areng</a:t>
            </a: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37EBEADC-5A52-A297-A0E6-1E8BEEAD20DE}"/>
              </a:ext>
            </a:extLst>
          </p:cNvPr>
          <p:cNvSpPr txBox="1"/>
          <p:nvPr/>
        </p:nvSpPr>
        <p:spPr>
          <a:xfrm>
            <a:off x="4624295" y="6096505"/>
            <a:ext cx="201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EE" sz="1600" b="1">
                <a:solidFill>
                  <a:srgbClr val="395D76"/>
                </a:solidFill>
                <a:latin typeface="IBM Plex Sans" panose="020B0503050203000203" pitchFamily="34" charset="0"/>
              </a:rPr>
              <a:t>IT ja tehnoloogia kasutuselevõtt</a:t>
            </a: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231F999C-C997-18A0-93A0-E0378E3C4879}"/>
              </a:ext>
            </a:extLst>
          </p:cNvPr>
          <p:cNvSpPr txBox="1"/>
          <p:nvPr/>
        </p:nvSpPr>
        <p:spPr>
          <a:xfrm>
            <a:off x="7071246" y="6105429"/>
            <a:ext cx="201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EE" sz="1600" b="1">
                <a:solidFill>
                  <a:srgbClr val="395D76"/>
                </a:solidFill>
                <a:latin typeface="IBM Plex Sans" panose="020B0503050203000203" pitchFamily="34" charset="0"/>
              </a:rPr>
              <a:t>Haridus, noored ja tööturg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BD009128-3414-C009-A199-057F7402BC9B}"/>
              </a:ext>
            </a:extLst>
          </p:cNvPr>
          <p:cNvSpPr txBox="1"/>
          <p:nvPr/>
        </p:nvSpPr>
        <p:spPr>
          <a:xfrm>
            <a:off x="9379533" y="6110624"/>
            <a:ext cx="2550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EE" sz="1600" b="1">
                <a:solidFill>
                  <a:srgbClr val="395D76"/>
                </a:solidFill>
                <a:latin typeface="IBM Plex Sans" panose="020B0503050203000203" pitchFamily="34" charset="0"/>
              </a:rPr>
              <a:t>Tulevikuseire, poliitika-analüüs ja hindamine</a:t>
            </a:r>
          </a:p>
        </p:txBody>
      </p:sp>
    </p:spTree>
    <p:extLst>
      <p:ext uri="{BB962C8B-B14F-4D97-AF65-F5344CB8AC3E}">
        <p14:creationId xmlns:p14="http://schemas.microsoft.com/office/powerpoint/2010/main" val="2379380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90E195AE-A360-4DA7-847D-B9AE41E0C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Millised</a:t>
            </a:r>
            <a:r>
              <a:rPr lang="en-US" sz="2400" dirty="0"/>
              <a:t> on </a:t>
            </a:r>
            <a:r>
              <a:rPr lang="en-US" sz="2400" dirty="0" err="1"/>
              <a:t>perede</a:t>
            </a:r>
            <a:r>
              <a:rPr lang="en-US" sz="2400" dirty="0"/>
              <a:t> </a:t>
            </a:r>
            <a:r>
              <a:rPr lang="en-US" sz="2400" dirty="0" err="1"/>
              <a:t>vajadused</a:t>
            </a:r>
            <a:r>
              <a:rPr lang="en-US" sz="2400" dirty="0"/>
              <a:t> </a:t>
            </a:r>
            <a:r>
              <a:rPr lang="en-US" sz="2400" dirty="0" err="1"/>
              <a:t>puhkuse</a:t>
            </a:r>
            <a:r>
              <a:rPr lang="en-US" sz="2400" dirty="0"/>
              <a:t> </a:t>
            </a:r>
            <a:r>
              <a:rPr lang="en-US" sz="2400" dirty="0" err="1"/>
              <a:t>võtmise</a:t>
            </a:r>
            <a:r>
              <a:rPr lang="en-US" sz="2400" dirty="0"/>
              <a:t> </a:t>
            </a:r>
            <a:r>
              <a:rPr lang="en-US" sz="2400" dirty="0" err="1"/>
              <a:t>osas</a:t>
            </a:r>
            <a:r>
              <a:rPr lang="en-US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Mil </a:t>
            </a:r>
            <a:r>
              <a:rPr lang="en-US" sz="2400" dirty="0" err="1"/>
              <a:t>määral</a:t>
            </a:r>
            <a:r>
              <a:rPr lang="en-US" sz="2400" dirty="0"/>
              <a:t> m</a:t>
            </a:r>
            <a:r>
              <a:rPr lang="et-EE" sz="2400" dirty="0"/>
              <a:t>õ</a:t>
            </a:r>
            <a:r>
              <a:rPr lang="en-US" sz="2400" dirty="0" err="1"/>
              <a:t>jutavad</a:t>
            </a:r>
            <a:r>
              <a:rPr lang="en-US" sz="2400" dirty="0"/>
              <a:t> </a:t>
            </a:r>
            <a:r>
              <a:rPr lang="en-US" sz="2400" dirty="0" err="1"/>
              <a:t>puhkusevajadust</a:t>
            </a:r>
            <a:r>
              <a:rPr lang="en-US" sz="2400" dirty="0"/>
              <a:t> </a:t>
            </a:r>
            <a:r>
              <a:rPr lang="en-US" sz="2400" dirty="0" err="1"/>
              <a:t>varasem</a:t>
            </a:r>
            <a:r>
              <a:rPr lang="en-US" sz="2400" dirty="0"/>
              <a:t> </a:t>
            </a:r>
            <a:r>
              <a:rPr lang="en-US" sz="2400" dirty="0" err="1"/>
              <a:t>laste</a:t>
            </a:r>
            <a:r>
              <a:rPr lang="en-US" sz="2400" dirty="0"/>
              <a:t> </a:t>
            </a:r>
            <a:r>
              <a:rPr lang="en-US" sz="2400" dirty="0" err="1"/>
              <a:t>hooldamise</a:t>
            </a:r>
            <a:r>
              <a:rPr lang="en-US" sz="2400" dirty="0"/>
              <a:t> </a:t>
            </a:r>
            <a:r>
              <a:rPr lang="en-US" sz="2400" dirty="0" err="1"/>
              <a:t>kogemus</a:t>
            </a:r>
            <a:r>
              <a:rPr lang="en-US" sz="2400" dirty="0"/>
              <a:t>, </a:t>
            </a:r>
            <a:r>
              <a:rPr lang="en-US" sz="2400" dirty="0" err="1"/>
              <a:t>hoolduskoormus</a:t>
            </a:r>
            <a:r>
              <a:rPr lang="en-US" sz="2400" dirty="0"/>
              <a:t>, </a:t>
            </a:r>
            <a:r>
              <a:rPr lang="en-US" sz="2400" dirty="0" err="1"/>
              <a:t>pere</a:t>
            </a:r>
            <a:r>
              <a:rPr lang="en-US" sz="2400" dirty="0"/>
              <a:t> </a:t>
            </a:r>
            <a:r>
              <a:rPr lang="en-US" sz="2400" dirty="0" err="1"/>
              <a:t>struktuur</a:t>
            </a:r>
            <a:r>
              <a:rPr lang="en-US" sz="2400" dirty="0"/>
              <a:t>, </a:t>
            </a:r>
            <a:r>
              <a:rPr lang="en-US" sz="2400" dirty="0" err="1"/>
              <a:t>pere</a:t>
            </a:r>
            <a:r>
              <a:rPr lang="en-US" sz="2400" dirty="0"/>
              <a:t> </a:t>
            </a:r>
            <a:r>
              <a:rPr lang="en-US" sz="2400" dirty="0" err="1"/>
              <a:t>töö</a:t>
            </a:r>
            <a:r>
              <a:rPr lang="en-US" sz="2400" dirty="0"/>
              <a:t>- </a:t>
            </a:r>
            <a:r>
              <a:rPr lang="en-US" sz="2400" dirty="0" err="1"/>
              <a:t>jm</a:t>
            </a:r>
            <a:r>
              <a:rPr lang="en-US" sz="2400" dirty="0"/>
              <a:t> </a:t>
            </a:r>
            <a:r>
              <a:rPr lang="en-US" sz="2400" dirty="0" err="1"/>
              <a:t>kohustused</a:t>
            </a:r>
            <a:r>
              <a:rPr lang="en-US" sz="2400" dirty="0"/>
              <a:t>, </a:t>
            </a:r>
            <a:r>
              <a:rPr lang="en-US" sz="2400" dirty="0" err="1"/>
              <a:t>tugivõrgustiku</a:t>
            </a:r>
            <a:r>
              <a:rPr lang="en-US" sz="2400" dirty="0"/>
              <a:t> </a:t>
            </a:r>
            <a:r>
              <a:rPr lang="en-US" sz="2400" dirty="0" err="1"/>
              <a:t>olemasolu</a:t>
            </a:r>
            <a:r>
              <a:rPr lang="et-EE" sz="2400" dirty="0"/>
              <a:t>?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Milliseid</a:t>
            </a:r>
            <a:r>
              <a:rPr lang="en-US" sz="2400" dirty="0"/>
              <a:t> </a:t>
            </a:r>
            <a:r>
              <a:rPr lang="en-US" sz="2400" dirty="0" err="1"/>
              <a:t>praktikaid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/>
              <a:t> lapse </a:t>
            </a:r>
            <a:r>
              <a:rPr lang="en-US" sz="2400" dirty="0" err="1"/>
              <a:t>eest</a:t>
            </a:r>
            <a:r>
              <a:rPr lang="en-US" sz="2400" dirty="0"/>
              <a:t> </a:t>
            </a:r>
            <a:r>
              <a:rPr lang="en-US" sz="2400" dirty="0" err="1"/>
              <a:t>hoolitsemise</a:t>
            </a:r>
            <a:r>
              <a:rPr lang="en-US" sz="2400" dirty="0"/>
              <a:t> </a:t>
            </a:r>
            <a:r>
              <a:rPr lang="en-US" sz="2400" dirty="0" err="1"/>
              <a:t>kohustusest</a:t>
            </a:r>
            <a:r>
              <a:rPr lang="en-US" sz="2400" dirty="0"/>
              <a:t> </a:t>
            </a:r>
            <a:r>
              <a:rPr lang="en-US" sz="2400" dirty="0" err="1"/>
              <a:t>puhkuse</a:t>
            </a:r>
            <a:r>
              <a:rPr lang="en-US" sz="2400" dirty="0"/>
              <a:t> </a:t>
            </a:r>
            <a:r>
              <a:rPr lang="en-US" sz="2400" dirty="0" err="1"/>
              <a:t>võtmiseks</a:t>
            </a:r>
            <a:r>
              <a:rPr lang="en-US" sz="2400" dirty="0"/>
              <a:t> </a:t>
            </a:r>
            <a:r>
              <a:rPr lang="en-US" sz="2400" dirty="0" err="1"/>
              <a:t>kasutatud</a:t>
            </a:r>
            <a:r>
              <a:rPr lang="en-US" sz="2400" dirty="0"/>
              <a:t> 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Kas </a:t>
            </a:r>
            <a:r>
              <a:rPr lang="en-US" sz="2400" dirty="0"/>
              <a:t>ja </a:t>
            </a:r>
            <a:r>
              <a:rPr lang="en-US" sz="2400" dirty="0" err="1"/>
              <a:t>milliseid</a:t>
            </a:r>
            <a:r>
              <a:rPr lang="en-US" sz="2400" dirty="0"/>
              <a:t> </a:t>
            </a:r>
            <a:r>
              <a:rPr lang="en-US" sz="2400" dirty="0" err="1"/>
              <a:t>meetmeid</a:t>
            </a:r>
            <a:r>
              <a:rPr lang="en-US" sz="2400" dirty="0"/>
              <a:t> </a:t>
            </a:r>
            <a:r>
              <a:rPr lang="en-US" sz="2400" dirty="0" err="1"/>
              <a:t>või</a:t>
            </a:r>
            <a:r>
              <a:rPr lang="en-US" sz="2400" dirty="0"/>
              <a:t> </a:t>
            </a:r>
            <a:r>
              <a:rPr lang="en-US" sz="2400" dirty="0" err="1"/>
              <a:t>teenuseid</a:t>
            </a:r>
            <a:r>
              <a:rPr lang="en-US" sz="2400" dirty="0"/>
              <a:t> </a:t>
            </a:r>
            <a:r>
              <a:rPr lang="en-US" sz="2400" dirty="0" err="1"/>
              <a:t>hoolduspered</a:t>
            </a:r>
            <a:r>
              <a:rPr lang="en-US" sz="2400" dirty="0"/>
              <a:t> </a:t>
            </a:r>
            <a:r>
              <a:rPr lang="en-US" sz="2400" dirty="0" err="1"/>
              <a:t>vajavad</a:t>
            </a:r>
            <a:r>
              <a:rPr lang="en-US" sz="2400" dirty="0"/>
              <a:t>, et </a:t>
            </a:r>
            <a:r>
              <a:rPr lang="en-US" sz="2400" dirty="0" err="1"/>
              <a:t>puhkust</a:t>
            </a:r>
            <a:r>
              <a:rPr lang="et-EE" sz="2400" dirty="0"/>
              <a:t> s</a:t>
            </a:r>
            <a:r>
              <a:rPr lang="en-US" sz="2400" dirty="0" err="1"/>
              <a:t>aada</a:t>
            </a:r>
            <a:r>
              <a:rPr lang="et-EE" sz="2400" dirty="0"/>
              <a:t>?</a:t>
            </a:r>
            <a:r>
              <a:rPr lang="en-US" sz="2400" dirty="0"/>
              <a:t> 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193F2753-D63F-4368-A4AF-2BBCDC80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Uuringu</a:t>
            </a:r>
            <a:r>
              <a:rPr lang="en-US"/>
              <a:t> </a:t>
            </a:r>
            <a:r>
              <a:rPr lang="en-US" err="1"/>
              <a:t>eesmärk</a:t>
            </a:r>
            <a:r>
              <a:rPr lang="en-US"/>
              <a:t> ja </a:t>
            </a:r>
            <a:r>
              <a:rPr lang="en-US" err="1"/>
              <a:t>uurimisküsimused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60E0C5-A34B-ABE2-68F6-A1CC183F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748601"/>
            <a:ext cx="10464613" cy="411435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D</a:t>
            </a:r>
            <a:r>
              <a:rPr lang="en-US" dirty="0" err="1"/>
              <a:t>okumendianalüüs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Poolstruktureeritud</a:t>
            </a:r>
            <a:r>
              <a:rPr lang="en-US" dirty="0"/>
              <a:t> </a:t>
            </a:r>
            <a:r>
              <a:rPr lang="en-US" dirty="0" err="1"/>
              <a:t>rühmaintervjuud</a:t>
            </a:r>
            <a:endParaRPr lang="en-US" dirty="0"/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t-EE" sz="2000" dirty="0"/>
              <a:t>P</a:t>
            </a:r>
            <a:r>
              <a:rPr lang="en-US" sz="2000" dirty="0" err="1"/>
              <a:t>eretoetaja</a:t>
            </a:r>
            <a:r>
              <a:rPr lang="et-EE" sz="2000" dirty="0"/>
              <a:t>d</a:t>
            </a:r>
            <a:r>
              <a:rPr lang="en-US" sz="2000" dirty="0"/>
              <a:t> (1 </a:t>
            </a:r>
            <a:r>
              <a:rPr lang="en-US" sz="2000" dirty="0" err="1"/>
              <a:t>intervjuu</a:t>
            </a:r>
            <a:r>
              <a:rPr lang="et-EE" sz="2000" dirty="0"/>
              <a:t>,</a:t>
            </a:r>
            <a:r>
              <a:rPr lang="en-US" sz="2000" dirty="0"/>
              <a:t> 8 </a:t>
            </a:r>
            <a:r>
              <a:rPr lang="en-US" sz="2000" dirty="0" err="1"/>
              <a:t>peretoeta</a:t>
            </a:r>
            <a:r>
              <a:rPr lang="et-EE" sz="2000" dirty="0" err="1"/>
              <a:t>jat</a:t>
            </a:r>
            <a:r>
              <a:rPr lang="en-US" sz="2000" dirty="0"/>
              <a:t>)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KOV </a:t>
            </a:r>
            <a:r>
              <a:rPr lang="en-US" sz="2000" dirty="0" err="1"/>
              <a:t>lastekaitsetöötaja</a:t>
            </a:r>
            <a:r>
              <a:rPr lang="et-EE" sz="2000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või</a:t>
            </a:r>
            <a:r>
              <a:rPr lang="en-US" sz="2000" dirty="0"/>
              <a:t> lapse </a:t>
            </a:r>
            <a:r>
              <a:rPr lang="en-US" sz="2000" dirty="0" err="1"/>
              <a:t>heaolu</a:t>
            </a:r>
            <a:r>
              <a:rPr lang="en-US" sz="2000" dirty="0"/>
              <a:t> </a:t>
            </a:r>
            <a:r>
              <a:rPr lang="en-US" sz="2000" dirty="0" err="1"/>
              <a:t>spetsialistid</a:t>
            </a:r>
            <a:r>
              <a:rPr lang="en-US" sz="2000" dirty="0"/>
              <a:t> (1 </a:t>
            </a:r>
            <a:r>
              <a:rPr lang="en-US" sz="2000" dirty="0" err="1"/>
              <a:t>intervjuu</a:t>
            </a:r>
            <a:r>
              <a:rPr lang="et-EE" sz="2000" dirty="0"/>
              <a:t>,</a:t>
            </a:r>
            <a:r>
              <a:rPr lang="en-US" sz="2000" dirty="0"/>
              <a:t> 6 KOV </a:t>
            </a:r>
            <a:r>
              <a:rPr lang="en-US" sz="2000" dirty="0" err="1"/>
              <a:t>töötaja</a:t>
            </a:r>
            <a:r>
              <a:rPr lang="et-EE" sz="2000" dirty="0"/>
              <a:t>t</a:t>
            </a:r>
            <a:r>
              <a:rPr lang="en-US" sz="2000" dirty="0"/>
              <a:t>)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Hoolduspered</a:t>
            </a:r>
            <a:r>
              <a:rPr lang="en-US" sz="2000" dirty="0"/>
              <a:t> (2 </a:t>
            </a:r>
            <a:r>
              <a:rPr lang="en-US" sz="2000" dirty="0" err="1"/>
              <a:t>intervjuud</a:t>
            </a:r>
            <a:r>
              <a:rPr lang="en-US" sz="2000" dirty="0"/>
              <a:t>, 7 </a:t>
            </a:r>
            <a:r>
              <a:rPr lang="en-US" sz="2000" dirty="0" err="1"/>
              <a:t>hooldusperede</a:t>
            </a:r>
            <a:r>
              <a:rPr lang="en-US" sz="2000" dirty="0"/>
              <a:t> </a:t>
            </a:r>
            <a:r>
              <a:rPr lang="en-US" sz="2000" dirty="0" err="1"/>
              <a:t>esindajat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dirty="0"/>
              <a:t>K</a:t>
            </a:r>
            <a:r>
              <a:rPr lang="en-US" dirty="0" err="1"/>
              <a:t>valitatiiv</a:t>
            </a:r>
            <a:r>
              <a:rPr lang="et-EE" dirty="0" err="1"/>
              <a:t>ne</a:t>
            </a:r>
            <a:r>
              <a:rPr lang="et-EE" dirty="0"/>
              <a:t> </a:t>
            </a:r>
            <a:r>
              <a:rPr lang="en-US" dirty="0" err="1"/>
              <a:t>analüüs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Piirangud</a:t>
            </a:r>
            <a:r>
              <a:rPr lang="en-US" dirty="0"/>
              <a:t>: </a:t>
            </a:r>
            <a:r>
              <a:rPr lang="en-US" dirty="0" err="1"/>
              <a:t>tulemused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pruugi</a:t>
            </a:r>
            <a:r>
              <a:rPr lang="en-US" dirty="0"/>
              <a:t> </a:t>
            </a:r>
            <a:r>
              <a:rPr lang="en-US" dirty="0" err="1"/>
              <a:t>kajastad</a:t>
            </a:r>
            <a:r>
              <a:rPr lang="et-EE" dirty="0"/>
              <a:t>a</a:t>
            </a:r>
            <a:r>
              <a:rPr lang="en-US" dirty="0"/>
              <a:t> </a:t>
            </a:r>
            <a:r>
              <a:rPr lang="en-US" dirty="0" err="1"/>
              <a:t>kõigi</a:t>
            </a:r>
            <a:r>
              <a:rPr lang="en-US" dirty="0"/>
              <a:t> </a:t>
            </a:r>
            <a:r>
              <a:rPr lang="en-US" dirty="0" err="1"/>
              <a:t>perede</a:t>
            </a:r>
            <a:r>
              <a:rPr lang="en-US" dirty="0"/>
              <a:t> </a:t>
            </a:r>
            <a:r>
              <a:rPr lang="en-US" dirty="0" err="1"/>
              <a:t>vajadusi</a:t>
            </a:r>
            <a:r>
              <a:rPr lang="et-EE" dirty="0"/>
              <a:t>, peegeldavad osalenute subjektiivseid arvamusi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14A18D-69A7-1768-54D5-11F45B69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69173"/>
            <a:ext cx="7383145" cy="979428"/>
          </a:xfrm>
        </p:spPr>
        <p:txBody>
          <a:bodyPr/>
          <a:lstStyle/>
          <a:p>
            <a:r>
              <a:rPr lang="en-US" err="1"/>
              <a:t>Uuringu</a:t>
            </a:r>
            <a:r>
              <a:rPr lang="en-US"/>
              <a:t> </a:t>
            </a:r>
            <a:r>
              <a:rPr lang="en-US" err="1"/>
              <a:t>metoodika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76750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60395-11E4-6771-7EF8-714E0E351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6" y="1787237"/>
            <a:ext cx="10797122" cy="46274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 sz="2600" b="1" dirty="0"/>
              <a:t>Riik peab tagama, et hooldusperede lapsevanemad jaksaksid lapse eest hoolitseda. </a:t>
            </a:r>
            <a:r>
              <a:rPr lang="en-EE" sz="2600" dirty="0"/>
              <a:t>Hoolduspere on alternatiiv lastekodu asemel. </a:t>
            </a:r>
            <a:endParaRPr lang="en-EE" sz="2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 sz="2600" dirty="0"/>
              <a:t>P</a:t>
            </a:r>
            <a:r>
              <a:rPr lang="en-GB" sz="2600" dirty="0" err="1"/>
              <a:t>uudub</a:t>
            </a:r>
            <a:r>
              <a:rPr lang="en-GB" sz="2600" dirty="0"/>
              <a:t> </a:t>
            </a:r>
            <a:r>
              <a:rPr lang="en-GB" sz="2600" b="1" dirty="0" err="1"/>
              <a:t>ühtne</a:t>
            </a:r>
            <a:r>
              <a:rPr lang="en-GB" sz="2600" b="1" dirty="0"/>
              <a:t> </a:t>
            </a:r>
            <a:r>
              <a:rPr lang="en-GB" sz="2600" b="1" dirty="0" err="1"/>
              <a:t>üleriigiline</a:t>
            </a:r>
            <a:r>
              <a:rPr lang="en-GB" sz="2600" b="1" dirty="0"/>
              <a:t> </a:t>
            </a:r>
            <a:r>
              <a:rPr lang="en-GB" sz="2600" b="1" dirty="0" err="1"/>
              <a:t>süsteem</a:t>
            </a:r>
            <a:r>
              <a:rPr lang="en-GB" sz="2600" b="1" dirty="0"/>
              <a:t> </a:t>
            </a:r>
            <a:r>
              <a:rPr lang="en-GB" sz="2600" dirty="0" err="1"/>
              <a:t>hoolduseperele</a:t>
            </a:r>
            <a:r>
              <a:rPr lang="en-GB" sz="2600" dirty="0"/>
              <a:t> </a:t>
            </a:r>
            <a:r>
              <a:rPr lang="en-GB" sz="2600" dirty="0" err="1"/>
              <a:t>puhkuste</a:t>
            </a:r>
            <a:r>
              <a:rPr lang="en-GB" sz="2600" dirty="0"/>
              <a:t> </a:t>
            </a:r>
            <a:r>
              <a:rPr lang="en-GB" sz="2600" dirty="0" err="1"/>
              <a:t>pakkumiseks</a:t>
            </a:r>
            <a:r>
              <a:rPr lang="en-GB" sz="2600" dirty="0"/>
              <a:t>.</a:t>
            </a:r>
            <a:endParaRPr lang="en-EE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 sz="2600" dirty="0"/>
              <a:t>Teenuste</a:t>
            </a:r>
            <a:r>
              <a:rPr lang="en-EE" sz="2600" b="1" dirty="0"/>
              <a:t> </a:t>
            </a:r>
            <a:r>
              <a:rPr lang="en-EE" sz="2600" dirty="0"/>
              <a:t>eesmärk: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EE" sz="2600" dirty="0"/>
              <a:t>tõsta perede heaolu 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EE" sz="2600" dirty="0"/>
              <a:t>vältida olukordi, kus laps peab </a:t>
            </a:r>
            <a:r>
              <a:rPr lang="en-EE" sz="2600"/>
              <a:t>perest lahkuma </a:t>
            </a:r>
            <a:endParaRPr lang="en-EE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err="1"/>
              <a:t>Perede</a:t>
            </a:r>
            <a:r>
              <a:rPr lang="en-GB" sz="2600" dirty="0"/>
              <a:t> </a:t>
            </a:r>
            <a:r>
              <a:rPr lang="en-GB" sz="2600" b="1" dirty="0" err="1"/>
              <a:t>puhkusevajadused</a:t>
            </a:r>
            <a:r>
              <a:rPr lang="en-GB" sz="2600" b="1" dirty="0"/>
              <a:t> on </a:t>
            </a:r>
            <a:r>
              <a:rPr lang="en-GB" sz="2600" b="1" dirty="0" err="1"/>
              <a:t>erinevad</a:t>
            </a:r>
            <a:r>
              <a:rPr lang="en-GB" sz="2600" dirty="0"/>
              <a:t>: </a:t>
            </a:r>
            <a:r>
              <a:rPr lang="en-GB" sz="2600" dirty="0" err="1"/>
              <a:t>eri</a:t>
            </a:r>
            <a:r>
              <a:rPr lang="en-GB" sz="2600" dirty="0"/>
              <a:t> </a:t>
            </a:r>
            <a:r>
              <a:rPr lang="en-GB" sz="2600" dirty="0" err="1"/>
              <a:t>eluetapid</a:t>
            </a:r>
            <a:r>
              <a:rPr lang="en-GB" sz="2600" dirty="0"/>
              <a:t>, </a:t>
            </a:r>
            <a:r>
              <a:rPr lang="en-GB" sz="2600" dirty="0" err="1"/>
              <a:t>laste</a:t>
            </a:r>
            <a:r>
              <a:rPr lang="en-GB" sz="2600" dirty="0"/>
              <a:t> </a:t>
            </a:r>
            <a:r>
              <a:rPr lang="en-GB" sz="2600" dirty="0" err="1"/>
              <a:t>eripärad</a:t>
            </a:r>
            <a:r>
              <a:rPr lang="en-GB" sz="2600" dirty="0"/>
              <a:t>, </a:t>
            </a:r>
            <a:r>
              <a:rPr lang="en-GB" sz="2600" dirty="0" err="1"/>
              <a:t>laste</a:t>
            </a:r>
            <a:r>
              <a:rPr lang="en-GB" sz="2600" dirty="0"/>
              <a:t> </a:t>
            </a:r>
            <a:r>
              <a:rPr lang="en-GB" sz="2600" dirty="0" err="1"/>
              <a:t>arv</a:t>
            </a:r>
            <a:r>
              <a:rPr lang="en-GB" sz="2600" dirty="0"/>
              <a:t> </a:t>
            </a:r>
            <a:r>
              <a:rPr lang="en-GB" sz="2600" dirty="0" err="1"/>
              <a:t>ja</a:t>
            </a:r>
            <a:r>
              <a:rPr lang="en-GB" sz="2600" dirty="0"/>
              <a:t> </a:t>
            </a:r>
            <a:r>
              <a:rPr lang="en-GB" sz="2600" dirty="0" err="1"/>
              <a:t>vanus</a:t>
            </a:r>
            <a:r>
              <a:rPr lang="en-GB" sz="2600" dirty="0"/>
              <a:t>,  </a:t>
            </a:r>
            <a:r>
              <a:rPr lang="en-GB" sz="2600" dirty="0" err="1"/>
              <a:t>tugistruktuurid</a:t>
            </a:r>
            <a:r>
              <a:rPr lang="en-GB" sz="2600" dirty="0"/>
              <a:t>, </a:t>
            </a:r>
            <a:r>
              <a:rPr lang="en-GB" sz="2600" dirty="0" err="1"/>
              <a:t>sissetulek</a:t>
            </a:r>
            <a:r>
              <a:rPr lang="en-GB" sz="2600" dirty="0"/>
              <a:t>, </a:t>
            </a:r>
            <a:r>
              <a:rPr lang="en-GB" sz="2600" dirty="0" err="1"/>
              <a:t>pere</a:t>
            </a:r>
            <a:r>
              <a:rPr lang="en-GB" sz="2600" dirty="0"/>
              <a:t> </a:t>
            </a:r>
            <a:r>
              <a:rPr lang="en-GB" sz="2600" dirty="0" err="1"/>
              <a:t>elukorraldus</a:t>
            </a:r>
            <a:r>
              <a:rPr lang="en-GB" sz="2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E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366DD-75EF-1E93-9095-4CB33622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870158"/>
            <a:ext cx="10464613" cy="709920"/>
          </a:xfrm>
        </p:spPr>
        <p:txBody>
          <a:bodyPr>
            <a:normAutofit/>
          </a:bodyPr>
          <a:lstStyle/>
          <a:p>
            <a:r>
              <a:rPr lang="en-EE"/>
              <a:t>Vajadus võtta lapse hooldamisest puhkust </a:t>
            </a:r>
            <a:r>
              <a:rPr lang="et-EE"/>
              <a:t> I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675613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D991A-B739-805E-925F-14EFA60CC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D1CC4-4415-0E6B-1107-A9D08FB5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1686391"/>
            <a:ext cx="10464613" cy="415925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b="1"/>
              <a:t>F</a:t>
            </a:r>
            <a:r>
              <a:rPr lang="en-EE" b="1"/>
              <a:t>üüsiline ja emotsionaalne </a:t>
            </a:r>
            <a:r>
              <a:rPr lang="en-EE"/>
              <a:t>koormus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S</a:t>
            </a:r>
            <a:r>
              <a:rPr lang="en-EE"/>
              <a:t>uur aruandlus</a:t>
            </a:r>
            <a:r>
              <a:rPr lang="et-EE"/>
              <a:t>-</a:t>
            </a:r>
            <a:r>
              <a:rPr lang="en-EE"/>
              <a:t> ja selgituskohustus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/>
              <a:t>Suurem vajadus puhkusteks: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EE" sz="2400" b="1"/>
              <a:t>üksikvanematel</a:t>
            </a:r>
            <a:r>
              <a:rPr lang="en-EE" sz="2400"/>
              <a:t> 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EE" sz="2400"/>
              <a:t>neil,</a:t>
            </a:r>
            <a:r>
              <a:rPr lang="en-EE" sz="2400" b="1"/>
              <a:t> </a:t>
            </a:r>
            <a:r>
              <a:rPr lang="en-EE" sz="2400"/>
              <a:t>kel</a:t>
            </a:r>
            <a:r>
              <a:rPr lang="en-EE" sz="2400" b="1"/>
              <a:t> puudub tugivõrgustik 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EE" sz="2400"/>
              <a:t>neil, kes hakkavad hoolduspereks </a:t>
            </a:r>
            <a:r>
              <a:rPr lang="en-EE" sz="2400" b="1"/>
              <a:t>õhinapõhiselt</a:t>
            </a:r>
            <a:r>
              <a:rPr lang="en-EE" sz="2400"/>
              <a:t> </a:t>
            </a:r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EE" sz="2400"/>
              <a:t>kelle perre saabub </a:t>
            </a:r>
            <a:r>
              <a:rPr lang="en-EE" sz="2400" b="1"/>
              <a:t>esimene laps</a:t>
            </a:r>
            <a:endParaRPr lang="en-EE" sz="2400"/>
          </a:p>
          <a:p>
            <a:pPr marL="594900" lvl="1" indent="-342900">
              <a:buFont typeface="Arial" panose="020B0604020202020204" pitchFamily="34" charset="0"/>
              <a:buChar char="•"/>
            </a:pPr>
            <a:r>
              <a:rPr lang="en-EE" sz="2400"/>
              <a:t>kui peres kasvab </a:t>
            </a:r>
            <a:r>
              <a:rPr lang="en-EE" sz="2400" b="1"/>
              <a:t>enam kui üks </a:t>
            </a:r>
            <a:r>
              <a:rPr lang="en-EE" sz="2400"/>
              <a:t>hoolduslaps</a:t>
            </a:r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/>
              <a:t>Tavalised</a:t>
            </a:r>
            <a:r>
              <a:rPr lang="en-GB"/>
              <a:t> </a:t>
            </a:r>
            <a:r>
              <a:rPr lang="en-GB" err="1"/>
              <a:t>lastele</a:t>
            </a:r>
            <a:r>
              <a:rPr lang="en-GB"/>
              <a:t> </a:t>
            </a:r>
            <a:r>
              <a:rPr lang="en-GB" err="1"/>
              <a:t>suunatud</a:t>
            </a:r>
            <a:r>
              <a:rPr lang="en-GB"/>
              <a:t> </a:t>
            </a:r>
            <a:r>
              <a:rPr lang="en-GB" err="1"/>
              <a:t>tegevusvõimalused</a:t>
            </a:r>
            <a:r>
              <a:rPr lang="en-GB"/>
              <a:t> </a:t>
            </a:r>
            <a:r>
              <a:rPr lang="en-GB" err="1"/>
              <a:t>ei</a:t>
            </a:r>
            <a:r>
              <a:rPr lang="en-GB"/>
              <a:t> </a:t>
            </a:r>
            <a:r>
              <a:rPr lang="en-GB" err="1"/>
              <a:t>pruugi</a:t>
            </a:r>
            <a:r>
              <a:rPr lang="en-GB"/>
              <a:t> olla </a:t>
            </a:r>
            <a:r>
              <a:rPr lang="en-GB" b="1" err="1"/>
              <a:t>traumakogemustega</a:t>
            </a:r>
            <a:r>
              <a:rPr lang="en-GB"/>
              <a:t> </a:t>
            </a:r>
            <a:r>
              <a:rPr lang="en-GB" b="1" err="1"/>
              <a:t>lastele</a:t>
            </a:r>
            <a:r>
              <a:rPr lang="en-GB"/>
              <a:t> </a:t>
            </a:r>
            <a:r>
              <a:rPr lang="en-GB" err="1"/>
              <a:t>sobilikud</a:t>
            </a:r>
            <a:endParaRPr lang="en-E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817C07-1C01-55FA-E793-139F4266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EE"/>
              <a:t>Vajadus võtta lapse hooldamisest puhkust </a:t>
            </a:r>
            <a:r>
              <a:rPr lang="et-EE"/>
              <a:t> II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80169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D7416B-3BC3-3829-4116-52B0D31F7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 b="1" dirty="0"/>
              <a:t>Lapsega seotud takistused: </a:t>
            </a:r>
            <a:r>
              <a:rPr lang="en-EE" dirty="0"/>
              <a:t>traumakogemus ja käitumuslikud eripärad, mure lapse heaolu ja turvatunde pärast, kartus lõhkuda tekkinud usaldust lapse perre jõudmise järel.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 b="1" dirty="0"/>
              <a:t>Süsteemiga seotud takistused: </a:t>
            </a:r>
            <a:r>
              <a:rPr lang="en-EE" dirty="0"/>
              <a:t>usaldusliku suhte puudumine KOV-iga, ebaühtlane teenuste kättesaadavus ja teadlikkus teenustest, hirm lapse kaotamise ees, bürokraatia.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 b="1" dirty="0"/>
              <a:t>Ressurssidega seotud takistused: </a:t>
            </a:r>
            <a:r>
              <a:rPr lang="en-EE" dirty="0"/>
              <a:t>rahalised piirangud nii KOV-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pakutavate</a:t>
            </a:r>
            <a:r>
              <a:rPr lang="en-GB" dirty="0"/>
              <a:t> </a:t>
            </a:r>
            <a:r>
              <a:rPr lang="en-GB" dirty="0" err="1"/>
              <a:t>teenuste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toetuste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 ka </a:t>
            </a:r>
            <a:r>
              <a:rPr lang="en-GB" dirty="0" err="1"/>
              <a:t>perekonna</a:t>
            </a:r>
            <a:r>
              <a:rPr lang="en-GB" dirty="0"/>
              <a:t> </a:t>
            </a:r>
            <a:r>
              <a:rPr lang="en-GB" dirty="0" err="1"/>
              <a:t>enda</a:t>
            </a:r>
            <a:r>
              <a:rPr lang="en-GB" dirty="0"/>
              <a:t> </a:t>
            </a:r>
            <a:r>
              <a:rPr lang="en-GB" dirty="0" err="1"/>
              <a:t>võimalustes</a:t>
            </a:r>
            <a:r>
              <a:rPr lang="en-GB" dirty="0"/>
              <a:t>. </a:t>
            </a:r>
            <a:endParaRPr lang="en-E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 b="1" dirty="0"/>
              <a:t>Hoiakute ja teadlikkusega seotud takistused: </a:t>
            </a:r>
            <a:r>
              <a:rPr lang="en-GB" dirty="0" err="1"/>
              <a:t>puhkusevajadusest</a:t>
            </a:r>
            <a:r>
              <a:rPr lang="en-GB" dirty="0"/>
              <a:t> </a:t>
            </a:r>
            <a:r>
              <a:rPr lang="en-GB" dirty="0" err="1"/>
              <a:t>mitte</a:t>
            </a:r>
            <a:r>
              <a:rPr lang="en-GB" dirty="0"/>
              <a:t> </a:t>
            </a:r>
            <a:r>
              <a:rPr lang="en-GB" dirty="0" err="1"/>
              <a:t>teavitamine</a:t>
            </a:r>
            <a:r>
              <a:rPr lang="en-GB" dirty="0"/>
              <a:t>, </a:t>
            </a:r>
            <a:r>
              <a:rPr lang="en-GB" dirty="0" err="1"/>
              <a:t>puhkusevajaduse</a:t>
            </a:r>
            <a:r>
              <a:rPr lang="en-GB" dirty="0"/>
              <a:t> </a:t>
            </a:r>
            <a:r>
              <a:rPr lang="en-GB" dirty="0" err="1"/>
              <a:t>mitte</a:t>
            </a:r>
            <a:r>
              <a:rPr lang="en-GB" dirty="0"/>
              <a:t> </a:t>
            </a:r>
            <a:r>
              <a:rPr lang="en-GB" dirty="0" err="1"/>
              <a:t>tunnistamine</a:t>
            </a:r>
            <a:r>
              <a:rPr lang="en-GB" dirty="0"/>
              <a:t> </a:t>
            </a:r>
            <a:r>
              <a:rPr lang="en-GB" dirty="0" err="1"/>
              <a:t>ning</a:t>
            </a:r>
            <a:r>
              <a:rPr lang="en-GB" dirty="0"/>
              <a:t> ka </a:t>
            </a:r>
            <a:r>
              <a:rPr lang="en-GB" dirty="0" err="1"/>
              <a:t>suur</a:t>
            </a:r>
            <a:r>
              <a:rPr lang="en-GB" dirty="0"/>
              <a:t> </a:t>
            </a:r>
            <a:r>
              <a:rPr lang="en-GB" dirty="0" err="1"/>
              <a:t>eneseohverdus</a:t>
            </a:r>
            <a:r>
              <a:rPr lang="en-GB" dirty="0"/>
              <a:t> lapse </a:t>
            </a:r>
            <a:r>
              <a:rPr lang="en-GB" dirty="0" err="1"/>
              <a:t>heaolu</a:t>
            </a:r>
            <a:r>
              <a:rPr lang="en-GB" dirty="0"/>
              <a:t> </a:t>
            </a:r>
            <a:r>
              <a:rPr lang="en-GB" dirty="0" err="1"/>
              <a:t>nimel</a:t>
            </a:r>
            <a:r>
              <a:rPr lang="en-GB" dirty="0"/>
              <a:t>. </a:t>
            </a:r>
            <a:endParaRPr lang="en-E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FEB47D-741A-E2A6-C59D-F767AFC5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EE"/>
              <a:t>Hooldamisest puhkuse võtmise takistused</a:t>
            </a:r>
          </a:p>
        </p:txBody>
      </p:sp>
    </p:spTree>
    <p:extLst>
      <p:ext uri="{BB962C8B-B14F-4D97-AF65-F5344CB8AC3E}">
        <p14:creationId xmlns:p14="http://schemas.microsoft.com/office/powerpoint/2010/main" val="723782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C48BDF-9A5A-FE6A-F931-08286F7B9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/>
              <a:t>Lähiperekond, sugulased, sõbrad ja tuttavad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/>
              <a:t>Laste bioloogilised vanemad ja sugulased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/>
              <a:t>Lapsehoidja, sh puudega lastele ette nähtud lapsehoiuteenus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/>
              <a:t>Laagrid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/>
              <a:t>Huvitegevus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/>
              <a:t>Hoolduspere lapsevanemate elukorraldus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/>
              <a:t>Puhkamine koos hoolduslastega </a:t>
            </a:r>
          </a:p>
          <a:p>
            <a:endParaRPr lang="en-E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8678DB-278F-C63D-0CF1-E92247B8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97" y="864000"/>
            <a:ext cx="10464613" cy="826688"/>
          </a:xfrm>
        </p:spPr>
        <p:txBody>
          <a:bodyPr/>
          <a:lstStyle/>
          <a:p>
            <a:r>
              <a:rPr lang="en-EE"/>
              <a:t>Hooldamisest puhkuse võtmise praktikad</a:t>
            </a:r>
          </a:p>
        </p:txBody>
      </p:sp>
    </p:spTree>
    <p:extLst>
      <p:ext uri="{BB962C8B-B14F-4D97-AF65-F5344CB8AC3E}">
        <p14:creationId xmlns:p14="http://schemas.microsoft.com/office/powerpoint/2010/main" val="146966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890A6E-4175-73BC-B643-00068B44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/>
              <a:t>Lapse esmane reaktsioon võib olla negatiivne, ent lühiajalised eemal viibimised on elu loomulik 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Ajutine suurem koormus lapsevanemal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Tore ning arendav kogemus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/>
              <a:t>P</a:t>
            </a:r>
            <a:r>
              <a:rPr lang="en-EE"/>
              <a:t>uhanud</a:t>
            </a:r>
            <a:r>
              <a:rPr lang="et-EE"/>
              <a:t> </a:t>
            </a:r>
            <a:r>
              <a:rPr lang="en-EE"/>
              <a:t>lapsevanem </a:t>
            </a:r>
            <a:r>
              <a:rPr lang="et-EE">
                <a:sym typeface="Wingdings" panose="05000000000000000000" pitchFamily="2" charset="2"/>
              </a:rPr>
              <a:t></a:t>
            </a:r>
            <a:r>
              <a:rPr lang="et-EE"/>
              <a:t> lapse toetamine, pere toimimas hoidmine </a:t>
            </a:r>
            <a:r>
              <a:rPr lang="et-EE">
                <a:sym typeface="Wingdings" panose="05000000000000000000" pitchFamily="2" charset="2"/>
              </a:rPr>
              <a:t></a:t>
            </a:r>
            <a:r>
              <a:rPr lang="et-EE"/>
              <a:t> </a:t>
            </a:r>
            <a:r>
              <a:rPr lang="en-GB"/>
              <a:t>lapse </a:t>
            </a:r>
            <a:r>
              <a:rPr lang="en-GB" err="1"/>
              <a:t>käitumisprobleemid</a:t>
            </a:r>
            <a:r>
              <a:rPr lang="en-GB"/>
              <a:t> </a:t>
            </a:r>
            <a:r>
              <a:rPr lang="en-GB" err="1"/>
              <a:t>paranevad</a:t>
            </a:r>
            <a:r>
              <a:rPr lang="en-GB"/>
              <a:t>, ta </a:t>
            </a:r>
            <a:r>
              <a:rPr lang="en-GB" err="1"/>
              <a:t>püsib</a:t>
            </a:r>
            <a:r>
              <a:rPr lang="en-GB"/>
              <a:t> </a:t>
            </a:r>
            <a:r>
              <a:rPr lang="en-GB" err="1"/>
              <a:t>täiskasvanueani</a:t>
            </a:r>
            <a:r>
              <a:rPr lang="en-GB"/>
              <a:t> </a:t>
            </a:r>
            <a:r>
              <a:rPr lang="en-GB" err="1"/>
              <a:t>peres</a:t>
            </a:r>
            <a:r>
              <a:rPr lang="en-GB"/>
              <a:t>, </a:t>
            </a:r>
            <a:r>
              <a:rPr lang="en-GB" err="1"/>
              <a:t>omab</a:t>
            </a:r>
            <a:r>
              <a:rPr lang="en-GB"/>
              <a:t> </a:t>
            </a:r>
            <a:r>
              <a:rPr lang="en-GB" err="1"/>
              <a:t>rohkem</a:t>
            </a:r>
            <a:r>
              <a:rPr lang="en-GB"/>
              <a:t> </a:t>
            </a:r>
            <a:r>
              <a:rPr lang="en-GB" err="1"/>
              <a:t>terveid</a:t>
            </a:r>
            <a:r>
              <a:rPr lang="en-GB"/>
              <a:t> </a:t>
            </a:r>
            <a:r>
              <a:rPr lang="en-GB" err="1"/>
              <a:t>suhteid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tuleb</a:t>
            </a:r>
            <a:r>
              <a:rPr lang="en-GB"/>
              <a:t> </a:t>
            </a:r>
            <a:r>
              <a:rPr lang="en-GB" err="1"/>
              <a:t>hiljem</a:t>
            </a:r>
            <a:r>
              <a:rPr lang="en-GB"/>
              <a:t> </a:t>
            </a:r>
            <a:r>
              <a:rPr lang="en-GB" err="1"/>
              <a:t>iseseisvalt</a:t>
            </a:r>
            <a:r>
              <a:rPr lang="en-GB"/>
              <a:t> </a:t>
            </a:r>
            <a:r>
              <a:rPr lang="en-GB" err="1"/>
              <a:t>toime</a:t>
            </a: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err="1"/>
              <a:t>Puhkuse</a:t>
            </a:r>
            <a:r>
              <a:rPr lang="en-GB"/>
              <a:t> </a:t>
            </a:r>
            <a:r>
              <a:rPr lang="en-GB" err="1"/>
              <a:t>mitte</a:t>
            </a:r>
            <a:r>
              <a:rPr lang="en-GB"/>
              <a:t> </a:t>
            </a:r>
            <a:r>
              <a:rPr lang="en-GB" err="1"/>
              <a:t>võtmise</a:t>
            </a:r>
            <a:r>
              <a:rPr lang="en-GB"/>
              <a:t> </a:t>
            </a:r>
            <a:r>
              <a:rPr lang="en-GB" err="1"/>
              <a:t>võimalik</a:t>
            </a:r>
            <a:r>
              <a:rPr lang="en-GB"/>
              <a:t> </a:t>
            </a:r>
            <a:r>
              <a:rPr lang="en-GB" err="1"/>
              <a:t>mõju</a:t>
            </a:r>
            <a:r>
              <a:rPr lang="en-GB"/>
              <a:t> on </a:t>
            </a:r>
            <a:r>
              <a:rPr lang="en-GB" err="1"/>
              <a:t>pere</a:t>
            </a:r>
            <a:r>
              <a:rPr lang="en-GB"/>
              <a:t> </a:t>
            </a:r>
            <a:r>
              <a:rPr lang="en-GB" err="1"/>
              <a:t>lagunemine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/</a:t>
            </a:r>
            <a:r>
              <a:rPr lang="en-GB" err="1"/>
              <a:t>või</a:t>
            </a:r>
            <a:r>
              <a:rPr lang="en-GB"/>
              <a:t> lapse </a:t>
            </a:r>
            <a:r>
              <a:rPr lang="en-GB" err="1"/>
              <a:t>perest</a:t>
            </a:r>
            <a:r>
              <a:rPr lang="en-GB"/>
              <a:t> </a:t>
            </a:r>
            <a:r>
              <a:rPr lang="en-GB" err="1"/>
              <a:t>eraldamine</a:t>
            </a:r>
            <a:endParaRPr lang="et-EE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E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308601-6927-740D-3A2F-6E53F941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EE"/>
              <a:t>Puhkuse võtmise mõju lastele ja peredele</a:t>
            </a:r>
          </a:p>
        </p:txBody>
      </p:sp>
    </p:spTree>
    <p:extLst>
      <p:ext uri="{BB962C8B-B14F-4D97-AF65-F5344CB8AC3E}">
        <p14:creationId xmlns:p14="http://schemas.microsoft.com/office/powerpoint/2010/main" val="3673440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BS 1">
      <a:dk1>
        <a:srgbClr val="000000"/>
      </a:dk1>
      <a:lt1>
        <a:srgbClr val="FFFFFF"/>
      </a:lt1>
      <a:dk2>
        <a:srgbClr val="375D77"/>
      </a:dk2>
      <a:lt2>
        <a:srgbClr val="DBEFF9"/>
      </a:lt2>
      <a:accent1>
        <a:srgbClr val="375D77"/>
      </a:accent1>
      <a:accent2>
        <a:srgbClr val="009DD9"/>
      </a:accent2>
      <a:accent3>
        <a:srgbClr val="00CCDC"/>
      </a:accent3>
      <a:accent4>
        <a:srgbClr val="3CAF56"/>
      </a:accent4>
      <a:accent5>
        <a:srgbClr val="78BE00"/>
      </a:accent5>
      <a:accent6>
        <a:srgbClr val="CDCF00"/>
      </a:accent6>
      <a:hlink>
        <a:srgbClr val="009DD9"/>
      </a:hlink>
      <a:folHlink>
        <a:srgbClr val="009DD9"/>
      </a:folHlink>
    </a:clrScheme>
    <a:fontScheme name="Balti Uuringute Instituut">
      <a:majorFont>
        <a:latin typeface="IBM Plex Serif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orsootöö töötingimused - tulemused" id="{E9B0F094-411E-8648-8A09-E27817872970}" vid="{DFFC1BAB-E23A-CC42-AD34-9167F4DA4F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E573482BBBBE47888C33E397008315" ma:contentTypeVersion="8" ma:contentTypeDescription="Create a new document." ma:contentTypeScope="" ma:versionID="39bbd1abe3f4e801b3b076a0f90ab770">
  <xsd:schema xmlns:xsd="http://www.w3.org/2001/XMLSchema" xmlns:xs="http://www.w3.org/2001/XMLSchema" xmlns:p="http://schemas.microsoft.com/office/2006/metadata/properties" xmlns:ns2="1ba8e961-9ff6-42d2-99a1-8a06eb982a7d" targetNamespace="http://schemas.microsoft.com/office/2006/metadata/properties" ma:root="true" ma:fieldsID="cfb459bd0bbed3fa3c4ed1c6ff969f79" ns2:_="">
    <xsd:import namespace="1ba8e961-9ff6-42d2-99a1-8a06eb982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8e961-9ff6-42d2-99a1-8a06eb982a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FC16F3-BF58-47F1-A697-B8015C14F9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CF58AB-161D-4747-8DE7-488E4F1F9273}">
  <ds:schemaRefs>
    <ds:schemaRef ds:uri="1ba8e961-9ff6-42d2-99a1-8a06eb982a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AEC394-4024-4605-BE03-52061212F210}">
  <ds:schemaRefs>
    <ds:schemaRef ds:uri="1ba8e961-9ff6-42d2-99a1-8a06eb982a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694</Words>
  <Application>Microsoft Macintosh PowerPoint</Application>
  <PresentationFormat>Widescreen</PresentationFormat>
  <Paragraphs>98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IBM Plex Sans</vt:lpstr>
      <vt:lpstr>IBM Plex Serif</vt:lpstr>
      <vt:lpstr>Office Theme</vt:lpstr>
      <vt:lpstr>PowerPoint Presentation</vt:lpstr>
      <vt:lpstr>Tipptasemel uuringud sõltumatult mõttekojalt</vt:lpstr>
      <vt:lpstr>Uuringu eesmärk ja uurimisküsimused</vt:lpstr>
      <vt:lpstr>Uuringu metoodika</vt:lpstr>
      <vt:lpstr>Vajadus võtta lapse hooldamisest puhkust  I</vt:lpstr>
      <vt:lpstr>Vajadus võtta lapse hooldamisest puhkust  II</vt:lpstr>
      <vt:lpstr>Hooldamisest puhkuse võtmise takistused</vt:lpstr>
      <vt:lpstr>Hooldamisest puhkuse võtmise praktikad</vt:lpstr>
      <vt:lpstr>Puhkuse võtmise mõju lastele ja peredele</vt:lpstr>
      <vt:lpstr>Võimalik hooldusperede puhkesüsteem I </vt:lpstr>
      <vt:lpstr>Võimalik hooldusperede puhkesüsteem II</vt:lpstr>
      <vt:lpstr>Võimalikud puhkamist võimaldavad teenused</vt:lpstr>
      <vt:lpstr>PowerPoint Presentation</vt:lpstr>
      <vt:lpstr>Uuringu aruanne: www.ibs.ee/publikatsioonid/puhkuse-andmise-susteem-hooldusperedele/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Kristiina Toomik</dc:creator>
  <cp:keywords/>
  <dc:description/>
  <cp:lastModifiedBy>Elisabeth Tõnisson</cp:lastModifiedBy>
  <cp:revision>2</cp:revision>
  <dcterms:created xsi:type="dcterms:W3CDTF">2024-12-04T17:56:15Z</dcterms:created>
  <dcterms:modified xsi:type="dcterms:W3CDTF">2024-12-11T11:32:39Z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0x010100F9E573482BBBBE47888C33E397008315</vt:lpwstr>
  </property>
  <property fmtid="{D5CDD505-2E9C-101B-9397-08002B2CF9AE}" pid="3" name="MediaServiceImageTags">
    <vt:lpwstr/>
  </property>
</Properties>
</file>